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5119350"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snapToObjects="1">
      <p:cViewPr varScale="1">
        <p:scale>
          <a:sx n="75" d="100"/>
          <a:sy n="75" d="100"/>
        </p:scale>
        <p:origin x="120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8/31/26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449" y="1395692"/>
            <a:ext cx="14096492" cy="4605784"/>
          </a:xfrm>
          <a:prstGeom prst="rect">
            <a:avLst/>
          </a:prstGeom>
          <a:noFill/>
        </p:spPr>
        <p:txBody>
          <a:bodyPr wrap="square">
            <a:spAutoFit/>
          </a:bodyPr>
          <a:lstStyle/>
          <a:p>
            <a:pPr algn="ctr"/>
            <a:r>
              <a:rPr sz="6715" b="1" dirty="0" err="1">
                <a:solidFill>
                  <a:srgbClr val="333333"/>
                </a:solidFill>
                <a:latin typeface="BIZ UDPGothic B"/>
                <a:ea typeface="BIZ UDPGothic B"/>
              </a:rPr>
              <a:t>協会けんぽにおける人間ドック</a:t>
            </a:r>
            <a:r>
              <a:rPr sz="6715" b="1" dirty="0">
                <a:solidFill>
                  <a:srgbClr val="333333"/>
                </a:solidFill>
                <a:latin typeface="BIZ UDPGothic B"/>
                <a:ea typeface="BIZ UDPGothic B"/>
              </a:rPr>
              <a:t>
</a:t>
            </a:r>
            <a:r>
              <a:rPr sz="6715" b="1" dirty="0" err="1">
                <a:solidFill>
                  <a:srgbClr val="333333"/>
                </a:solidFill>
                <a:latin typeface="BIZ UDPGothic B"/>
                <a:ea typeface="BIZ UDPGothic B"/>
              </a:rPr>
              <a:t>自己負担額の地域差に</a:t>
            </a:r>
            <a:r>
              <a:rPr sz="6715" b="1" dirty="0">
                <a:solidFill>
                  <a:srgbClr val="333333"/>
                </a:solidFill>
                <a:latin typeface="BIZ UDPGothic B"/>
                <a:ea typeface="BIZ UDPGothic B"/>
              </a:rPr>
              <a:t>
</a:t>
            </a:r>
            <a:r>
              <a:rPr sz="6715" b="1" dirty="0" err="1">
                <a:solidFill>
                  <a:srgbClr val="333333"/>
                </a:solidFill>
                <a:latin typeface="BIZ UDPGothic B"/>
                <a:ea typeface="BIZ UDPGothic B"/>
              </a:rPr>
              <a:t>影響を与える因子の検証</a:t>
            </a:r>
            <a:endParaRPr sz="6715" b="1" dirty="0">
              <a:solidFill>
                <a:srgbClr val="333333"/>
              </a:solidFill>
              <a:latin typeface="BIZ UDPGothic B"/>
              <a:ea typeface="BIZ UDPGothic B"/>
            </a:endParaRPr>
          </a:p>
        </p:txBody>
      </p:sp>
      <p:sp>
        <p:nvSpPr>
          <p:cNvPr id="3" name="TextBox 2"/>
          <p:cNvSpPr txBox="1"/>
          <p:nvPr/>
        </p:nvSpPr>
        <p:spPr>
          <a:xfrm>
            <a:off x="502449" y="6559753"/>
            <a:ext cx="14096492" cy="976984"/>
          </a:xfrm>
          <a:prstGeom prst="rect">
            <a:avLst/>
          </a:prstGeom>
          <a:noFill/>
        </p:spPr>
        <p:txBody>
          <a:bodyPr wrap="square">
            <a:spAutoFit/>
          </a:bodyPr>
          <a:lstStyle/>
          <a:p>
            <a:pPr algn="ctr"/>
            <a:r>
              <a:rPr sz="4579" b="1">
                <a:solidFill>
                  <a:srgbClr val="333333"/>
                </a:solidFill>
                <a:latin typeface="BIZ UDPGothic B"/>
                <a:ea typeface="BIZ UDPGothic B"/>
              </a:rPr>
              <a:t>全国1,203健診機関のマルチレベル分析
</a:t>
            </a:r>
            <a:r>
              <a:rPr sz="3052" b="1">
                <a:solidFill>
                  <a:srgbClr val="333333"/>
                </a:solidFill>
                <a:latin typeface="BIZ UDPGothic B"/>
                <a:ea typeface="BIZ UDPGothic B"/>
              </a:rPr>
              <a:t>（公表1,210機関中、欠損7機関を除外）</a:t>
            </a:r>
          </a:p>
        </p:txBody>
      </p:sp>
      <p:sp>
        <p:nvSpPr>
          <p:cNvPr id="4" name="TextBox 3"/>
          <p:cNvSpPr txBox="1"/>
          <p:nvPr/>
        </p:nvSpPr>
        <p:spPr>
          <a:xfrm>
            <a:off x="502449" y="8234584"/>
            <a:ext cx="14096492" cy="1116553"/>
          </a:xfrm>
          <a:prstGeom prst="rect">
            <a:avLst/>
          </a:prstGeom>
          <a:noFill/>
        </p:spPr>
        <p:txBody>
          <a:bodyPr wrap="square">
            <a:spAutoFit/>
          </a:bodyPr>
          <a:lstStyle/>
          <a:p>
            <a:pPr algn="ctr"/>
            <a:r>
              <a:rPr sz="5189" b="1">
                <a:solidFill>
                  <a:srgbClr val="333333"/>
                </a:solidFill>
                <a:latin typeface="BIZ UDPGothic B"/>
                <a:ea typeface="BIZ UDPGothic B"/>
              </a:rPr>
              <a:t>市川太祐</a:t>
            </a:r>
            <a:r>
              <a:rPr sz="3663" b="1">
                <a:solidFill>
                  <a:srgbClr val="333333"/>
                </a:solidFill>
                <a:latin typeface="BIZ UDPGothic B"/>
                <a:ea typeface="BIZ UDPGothic B"/>
              </a:rPr>
              <a:t>（キバロク株式会社・名古屋市立大学）</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93" y="13956"/>
            <a:ext cx="13077636" cy="1018855"/>
          </a:xfrm>
          <a:prstGeom prst="rect">
            <a:avLst/>
          </a:prstGeom>
          <a:noFill/>
        </p:spPr>
        <p:txBody>
          <a:bodyPr wrap="square">
            <a:spAutoFit/>
          </a:bodyPr>
          <a:lstStyle/>
          <a:p>
            <a:r>
              <a:rPr sz="4273" b="1">
                <a:solidFill>
                  <a:srgbClr val="333333"/>
                </a:solidFill>
                <a:latin typeface="BIZ UDPGothic B"/>
                <a:ea typeface="BIZ UDPGothic B"/>
              </a:rPr>
              <a:t>背景と目的</a:t>
            </a:r>
          </a:p>
        </p:txBody>
      </p:sp>
      <p:sp>
        <p:nvSpPr>
          <p:cNvPr id="3" name="TextBox 2"/>
          <p:cNvSpPr txBox="1"/>
          <p:nvPr/>
        </p:nvSpPr>
        <p:spPr>
          <a:xfrm>
            <a:off x="13705698" y="97698"/>
            <a:ext cx="1004898" cy="669932"/>
          </a:xfrm>
          <a:prstGeom prst="rect">
            <a:avLst/>
          </a:prstGeom>
          <a:noFill/>
        </p:spPr>
        <p:txBody>
          <a:bodyPr wrap="square">
            <a:spAutoFit/>
          </a:bodyPr>
          <a:lstStyle/>
          <a:p>
            <a:r>
              <a:rPr sz="3472" b="1">
                <a:solidFill>
                  <a:srgbClr val="333333"/>
                </a:solidFill>
                <a:latin typeface="BIZ UDPGothic B"/>
                <a:ea typeface="BIZ UDPGothic B"/>
              </a:rPr>
              <a:t>１</a:t>
            </a:r>
          </a:p>
        </p:txBody>
      </p:sp>
      <p:sp>
        <p:nvSpPr>
          <p:cNvPr id="4" name="TextBox 3"/>
          <p:cNvSpPr txBox="1"/>
          <p:nvPr/>
        </p:nvSpPr>
        <p:spPr>
          <a:xfrm>
            <a:off x="362880" y="1214252"/>
            <a:ext cx="14333760" cy="7536738"/>
          </a:xfrm>
          <a:prstGeom prst="rect">
            <a:avLst/>
          </a:prstGeom>
          <a:noFill/>
        </p:spPr>
        <p:txBody>
          <a:bodyPr wrap="square">
            <a:spAutoFit/>
          </a:bodyPr>
          <a:lstStyle/>
          <a:p>
            <a:pPr marL="228600" lvl="0" indent="-228600">
              <a:spcBef>
                <a:spcPts val="610"/>
              </a:spcBef>
              <a:spcAft>
                <a:spcPts val="305"/>
              </a:spcAft>
              <a:buFont typeface="Wingdings" panose="05000000000000000000" pitchFamily="2" charset="2"/>
              <a:buChar char="n"/>
            </a:pPr>
            <a:r>
              <a:rPr sz="4273" b="0">
                <a:solidFill>
                  <a:srgbClr val="333333"/>
                </a:solidFill>
                <a:latin typeface="BIZ UDPGothic B"/>
                <a:ea typeface="BIZ UDPGothic B"/>
              </a:rPr>
              <a:t>協会けんぽの人間ドック費用補助は</a:t>
            </a:r>
            <a:r>
              <a:rPr sz="4273" b="1">
                <a:solidFill>
                  <a:srgbClr val="1D6FA5"/>
                </a:solidFill>
                <a:latin typeface="BIZ UDPGothic B"/>
                <a:ea typeface="BIZ UDPGothic B"/>
              </a:rPr>
              <a:t>全国一律</a:t>
            </a:r>
            <a:r>
              <a:rPr sz="4273" b="0">
                <a:solidFill>
                  <a:srgbClr val="333333"/>
                </a:solidFill>
                <a:latin typeface="BIZ UDPGothic B"/>
                <a:ea typeface="BIZ UDPGothic B"/>
              </a:rPr>
              <a:t>である</a:t>
            </a:r>
          </a:p>
          <a:p>
            <a:pPr marL="228600" lvl="0" indent="-228600">
              <a:spcBef>
                <a:spcPts val="2136"/>
              </a:spcBef>
              <a:spcAft>
                <a:spcPts val="305"/>
              </a:spcAft>
              <a:buFont typeface="Wingdings" panose="05000000000000000000" pitchFamily="2" charset="2"/>
              <a:buChar char="n"/>
            </a:pPr>
            <a:r>
              <a:rPr sz="4273" b="0">
                <a:solidFill>
                  <a:srgbClr val="333333"/>
                </a:solidFill>
                <a:latin typeface="BIZ UDPGothic B"/>
                <a:ea typeface="BIZ UDPGothic B"/>
              </a:rPr>
              <a:t>しかし</a:t>
            </a:r>
            <a:r>
              <a:rPr sz="4273" b="1">
                <a:solidFill>
                  <a:srgbClr val="1D6FA5"/>
                </a:solidFill>
                <a:latin typeface="BIZ UDPGothic B"/>
                <a:ea typeface="BIZ UDPGothic B"/>
              </a:rPr>
              <a:t>自己負担額は機関により大きく異なる</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公表1,210機関の記述統計：平均16,228円、</a:t>
            </a:r>
          </a:p>
          <a:p>
            <a:pPr marL="571500" lvl="1" indent="0">
              <a:spcBef>
                <a:spcPts val="0"/>
              </a:spcBef>
              <a:spcAft>
                <a:spcPts val="305"/>
              </a:spcAft>
              <a:buNone/>
            </a:pPr>
            <a:r>
              <a:rPr sz="3663" b="0">
                <a:solidFill>
                  <a:srgbClr val="333333"/>
                </a:solidFill>
                <a:latin typeface="BIZ UDPGothic B"/>
                <a:ea typeface="BIZ UDPGothic B"/>
              </a:rPr>
              <a:t>範囲2,500〜47,600円</a:t>
            </a:r>
          </a:p>
          <a:p>
            <a:pPr marL="228600" lvl="0" indent="-228600">
              <a:spcBef>
                <a:spcPts val="2136"/>
              </a:spcBef>
              <a:spcAft>
                <a:spcPts val="305"/>
              </a:spcAft>
              <a:buFont typeface="Wingdings" panose="05000000000000000000" pitchFamily="2" charset="2"/>
              <a:buChar char="n"/>
            </a:pPr>
            <a:r>
              <a:rPr sz="4273" b="0">
                <a:solidFill>
                  <a:srgbClr val="333333"/>
                </a:solidFill>
                <a:latin typeface="BIZ UDPGothic B"/>
                <a:ea typeface="BIZ UDPGothic B"/>
              </a:rPr>
              <a:t>都道府県平均では</a:t>
            </a:r>
            <a:r>
              <a:rPr sz="4273" b="1">
                <a:solidFill>
                  <a:srgbClr val="1D6FA5"/>
                </a:solidFill>
                <a:latin typeface="BIZ UDPGothic B"/>
                <a:ea typeface="BIZ UDPGothic B"/>
              </a:rPr>
              <a:t>最大11,332円の差</a:t>
            </a:r>
          </a:p>
          <a:p>
            <a:pPr marL="228600" lvl="0" indent="0">
              <a:spcBef>
                <a:spcPts val="0"/>
              </a:spcBef>
              <a:spcAft>
                <a:spcPts val="305"/>
              </a:spcAft>
              <a:buNone/>
            </a:pPr>
            <a:r>
              <a:rPr sz="4273" b="0">
                <a:solidFill>
                  <a:srgbClr val="333333"/>
                </a:solidFill>
                <a:latin typeface="BIZ UDPGothic B"/>
                <a:ea typeface="BIZ UDPGothic B"/>
              </a:rPr>
              <a:t>（東京都19,955円 vs 岐阜県8,623円）</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要因は未検討で、受診者間の経済的負担の公平性に関わる</a:t>
            </a:r>
          </a:p>
          <a:p>
            <a:pPr marL="228600" lvl="0" indent="-228600">
              <a:spcBef>
                <a:spcPts val="2136"/>
              </a:spcBef>
              <a:spcAft>
                <a:spcPts val="305"/>
              </a:spcAft>
              <a:buFont typeface="Wingdings" panose="05000000000000000000" pitchFamily="2" charset="2"/>
              <a:buChar char="n"/>
            </a:pPr>
            <a:r>
              <a:rPr sz="4273" b="0">
                <a:solidFill>
                  <a:srgbClr val="333333"/>
                </a:solidFill>
                <a:latin typeface="BIZ UDPGothic B"/>
                <a:ea typeface="BIZ UDPGothic B"/>
              </a:rPr>
              <a:t>目的：地域差に影響する因子を</a:t>
            </a:r>
          </a:p>
          <a:p>
            <a:pPr marL="228600" lvl="0" indent="0">
              <a:spcBef>
                <a:spcPts val="0"/>
              </a:spcBef>
              <a:spcAft>
                <a:spcPts val="305"/>
              </a:spcAft>
              <a:buNone/>
            </a:pPr>
            <a:r>
              <a:rPr sz="4273" b="1">
                <a:solidFill>
                  <a:srgbClr val="1D6FA5"/>
                </a:solidFill>
                <a:latin typeface="BIZ UDPGothic B"/>
                <a:ea typeface="BIZ UDPGothic B"/>
              </a:rPr>
              <a:t>機関・都道府県の2レベルから検証する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93" y="13956"/>
            <a:ext cx="13077636" cy="1018855"/>
          </a:xfrm>
          <a:prstGeom prst="rect">
            <a:avLst/>
          </a:prstGeom>
          <a:noFill/>
        </p:spPr>
        <p:txBody>
          <a:bodyPr wrap="square">
            <a:spAutoFit/>
          </a:bodyPr>
          <a:lstStyle/>
          <a:p>
            <a:r>
              <a:rPr sz="4273" b="1">
                <a:solidFill>
                  <a:srgbClr val="333333"/>
                </a:solidFill>
                <a:latin typeface="BIZ UDPGothic B"/>
                <a:ea typeface="BIZ UDPGothic B"/>
              </a:rPr>
              <a:t>都道府県別の平均自己負担額（上位3・下位3）</a:t>
            </a:r>
          </a:p>
        </p:txBody>
      </p:sp>
      <p:sp>
        <p:nvSpPr>
          <p:cNvPr id="3" name="TextBox 2"/>
          <p:cNvSpPr txBox="1"/>
          <p:nvPr/>
        </p:nvSpPr>
        <p:spPr>
          <a:xfrm>
            <a:off x="13705698" y="97698"/>
            <a:ext cx="1004898" cy="669932"/>
          </a:xfrm>
          <a:prstGeom prst="rect">
            <a:avLst/>
          </a:prstGeom>
          <a:noFill/>
        </p:spPr>
        <p:txBody>
          <a:bodyPr wrap="square">
            <a:spAutoFit/>
          </a:bodyPr>
          <a:lstStyle/>
          <a:p>
            <a:r>
              <a:rPr sz="3472" b="1">
                <a:solidFill>
                  <a:srgbClr val="333333"/>
                </a:solidFill>
                <a:latin typeface="BIZ UDPGothic B"/>
                <a:ea typeface="BIZ UDPGothic B"/>
              </a:rPr>
              <a:t>２</a:t>
            </a:r>
          </a:p>
        </p:txBody>
      </p:sp>
      <p:sp>
        <p:nvSpPr>
          <p:cNvPr id="4" name="TextBox 3"/>
          <p:cNvSpPr txBox="1"/>
          <p:nvPr/>
        </p:nvSpPr>
        <p:spPr>
          <a:xfrm>
            <a:off x="502449" y="1116553"/>
            <a:ext cx="13887138" cy="837415"/>
          </a:xfrm>
          <a:prstGeom prst="rect">
            <a:avLst/>
          </a:prstGeom>
          <a:noFill/>
        </p:spPr>
        <p:txBody>
          <a:bodyPr wrap="square">
            <a:spAutoFit/>
          </a:bodyPr>
          <a:lstStyle/>
          <a:p>
            <a:r>
              <a:rPr sz="4273" b="0">
                <a:solidFill>
                  <a:srgbClr val="333333"/>
                </a:solidFill>
                <a:latin typeface="BIZ UDPGothic B"/>
                <a:ea typeface="BIZ UDPGothic B"/>
              </a:rPr>
              <a:t>同一制度下で</a:t>
            </a:r>
            <a:r>
              <a:rPr sz="4273" b="1">
                <a:solidFill>
                  <a:srgbClr val="1D6FA5"/>
                </a:solidFill>
                <a:latin typeface="BIZ UDPGothic B"/>
                <a:ea typeface="BIZ UDPGothic B"/>
              </a:rPr>
              <a:t>2倍を超える開き</a:t>
            </a:r>
            <a:r>
              <a:rPr sz="4273" b="0">
                <a:solidFill>
                  <a:srgbClr val="333333"/>
                </a:solidFill>
                <a:latin typeface="BIZ UDPGothic B"/>
                <a:ea typeface="BIZ UDPGothic B"/>
              </a:rPr>
              <a:t>がある</a:t>
            </a:r>
          </a:p>
        </p:txBody>
      </p:sp>
      <p:graphicFrame>
        <p:nvGraphicFramePr>
          <p:cNvPr id="5" name="Table 4"/>
          <p:cNvGraphicFramePr>
            <a:graphicFrameLocks noGrp="1"/>
          </p:cNvGraphicFramePr>
          <p:nvPr/>
        </p:nvGraphicFramePr>
        <p:xfrm>
          <a:off x="1256123" y="2582030"/>
          <a:ext cx="12561230" cy="6827799"/>
        </p:xfrm>
        <a:graphic>
          <a:graphicData uri="http://schemas.openxmlformats.org/drawingml/2006/table">
            <a:tbl>
              <a:tblPr firstRow="1" bandRow="1">
                <a:tableStyleId>{5C22544A-7EE6-4342-B048-85BDC9FD1C3A}</a:tableStyleId>
              </a:tblPr>
              <a:tblGrid>
                <a:gridCol w="3140307">
                  <a:extLst>
                    <a:ext uri="{9D8B030D-6E8A-4147-A177-3AD203B41FA5}">
                      <a16:colId xmlns:a16="http://schemas.microsoft.com/office/drawing/2014/main" val="20000"/>
                    </a:ext>
                  </a:extLst>
                </a:gridCol>
                <a:gridCol w="3140307">
                  <a:extLst>
                    <a:ext uri="{9D8B030D-6E8A-4147-A177-3AD203B41FA5}">
                      <a16:colId xmlns:a16="http://schemas.microsoft.com/office/drawing/2014/main" val="20001"/>
                    </a:ext>
                  </a:extLst>
                </a:gridCol>
                <a:gridCol w="3140307">
                  <a:extLst>
                    <a:ext uri="{9D8B030D-6E8A-4147-A177-3AD203B41FA5}">
                      <a16:colId xmlns:a16="http://schemas.microsoft.com/office/drawing/2014/main" val="20002"/>
                    </a:ext>
                  </a:extLst>
                </a:gridCol>
                <a:gridCol w="3140309">
                  <a:extLst>
                    <a:ext uri="{9D8B030D-6E8A-4147-A177-3AD203B41FA5}">
                      <a16:colId xmlns:a16="http://schemas.microsoft.com/office/drawing/2014/main" val="20003"/>
                    </a:ext>
                  </a:extLst>
                </a:gridCol>
              </a:tblGrid>
              <a:tr h="809501">
                <a:tc>
                  <a:txBody>
                    <a:bodyPr/>
                    <a:lstStyle/>
                    <a:p>
                      <a:pPr algn="ctr"/>
                      <a:r>
                        <a:rPr sz="3510" b="1">
                          <a:solidFill>
                            <a:srgbClr val="FFFFFF"/>
                          </a:solidFill>
                          <a:latin typeface="BIZ UDPGothic B"/>
                          <a:ea typeface="BIZ UDPGothic B"/>
                        </a:rPr>
                        <a:t>順位</a:t>
                      </a:r>
                    </a:p>
                  </a:txBody>
                  <a:tcPr>
                    <a:solidFill>
                      <a:srgbClr val="1D6FA5"/>
                    </a:solidFill>
                  </a:tcPr>
                </a:tc>
                <a:tc>
                  <a:txBody>
                    <a:bodyPr/>
                    <a:lstStyle/>
                    <a:p>
                      <a:pPr algn="ctr"/>
                      <a:r>
                        <a:rPr sz="3510" b="1">
                          <a:solidFill>
                            <a:srgbClr val="FFFFFF"/>
                          </a:solidFill>
                          <a:latin typeface="BIZ UDPGothic B"/>
                          <a:ea typeface="BIZ UDPGothic B"/>
                        </a:rPr>
                        <a:t>都道府県</a:t>
                      </a:r>
                    </a:p>
                  </a:txBody>
                  <a:tcPr>
                    <a:solidFill>
                      <a:srgbClr val="1D6FA5"/>
                    </a:solidFill>
                  </a:tcPr>
                </a:tc>
                <a:tc>
                  <a:txBody>
                    <a:bodyPr/>
                    <a:lstStyle/>
                    <a:p>
                      <a:pPr algn="ctr"/>
                      <a:r>
                        <a:rPr sz="3510" b="1">
                          <a:solidFill>
                            <a:srgbClr val="FFFFFF"/>
                          </a:solidFill>
                          <a:latin typeface="BIZ UDPGothic B"/>
                          <a:ea typeface="BIZ UDPGothic B"/>
                        </a:rPr>
                        <a:t>機関数</a:t>
                      </a:r>
                    </a:p>
                  </a:txBody>
                  <a:tcPr>
                    <a:solidFill>
                      <a:srgbClr val="1D6FA5"/>
                    </a:solidFill>
                  </a:tcPr>
                </a:tc>
                <a:tc>
                  <a:txBody>
                    <a:bodyPr/>
                    <a:lstStyle/>
                    <a:p>
                      <a:pPr algn="ctr"/>
                      <a:r>
                        <a:rPr sz="3510" b="1">
                          <a:solidFill>
                            <a:srgbClr val="FFFFFF"/>
                          </a:solidFill>
                          <a:latin typeface="BIZ UDPGothic B"/>
                          <a:ea typeface="BIZ UDPGothic B"/>
                        </a:rPr>
                        <a:t>平均自己負担額（円）</a:t>
                      </a:r>
                    </a:p>
                  </a:txBody>
                  <a:tcPr>
                    <a:solidFill>
                      <a:srgbClr val="1D6FA5"/>
                    </a:solidFill>
                  </a:tcPr>
                </a:tc>
                <a:extLst>
                  <a:ext uri="{0D108BD9-81ED-4DB2-BD59-A6C34878D82A}">
                    <a16:rowId xmlns:a16="http://schemas.microsoft.com/office/drawing/2014/main" val="10000"/>
                  </a:ext>
                </a:extLst>
              </a:tr>
              <a:tr h="809501">
                <a:tc>
                  <a:txBody>
                    <a:bodyPr/>
                    <a:lstStyle/>
                    <a:p>
                      <a:pPr algn="ctr"/>
                      <a:r>
                        <a:rPr sz="3510" b="0">
                          <a:solidFill>
                            <a:srgbClr val="333333"/>
                          </a:solidFill>
                          <a:latin typeface="BIZ UDPGothic B"/>
                          <a:ea typeface="BIZ UDPGothic B"/>
                        </a:rPr>
                        <a:t>1</a:t>
                      </a:r>
                    </a:p>
                  </a:txBody>
                  <a:tcPr>
                    <a:solidFill>
                      <a:srgbClr val="EAF4FB"/>
                    </a:solidFill>
                  </a:tcPr>
                </a:tc>
                <a:tc>
                  <a:txBody>
                    <a:bodyPr/>
                    <a:lstStyle/>
                    <a:p>
                      <a:pPr algn="ctr"/>
                      <a:r>
                        <a:rPr sz="3510" b="0">
                          <a:solidFill>
                            <a:srgbClr val="333333"/>
                          </a:solidFill>
                          <a:latin typeface="BIZ UDPGothic B"/>
                          <a:ea typeface="BIZ UDPGothic B"/>
                        </a:rPr>
                        <a:t>東京都</a:t>
                      </a:r>
                    </a:p>
                  </a:txBody>
                  <a:tcPr>
                    <a:solidFill>
                      <a:srgbClr val="EAF4FB"/>
                    </a:solidFill>
                  </a:tcPr>
                </a:tc>
                <a:tc>
                  <a:txBody>
                    <a:bodyPr/>
                    <a:lstStyle/>
                    <a:p>
                      <a:pPr algn="ctr"/>
                      <a:r>
                        <a:rPr sz="3510" b="0">
                          <a:solidFill>
                            <a:srgbClr val="333333"/>
                          </a:solidFill>
                          <a:latin typeface="BIZ UDPGothic B"/>
                          <a:ea typeface="BIZ UDPGothic B"/>
                        </a:rPr>
                        <a:t>159</a:t>
                      </a:r>
                    </a:p>
                  </a:txBody>
                  <a:tcPr>
                    <a:solidFill>
                      <a:srgbClr val="EAF4FB"/>
                    </a:solidFill>
                  </a:tcPr>
                </a:tc>
                <a:tc>
                  <a:txBody>
                    <a:bodyPr/>
                    <a:lstStyle/>
                    <a:p>
                      <a:pPr algn="ctr"/>
                      <a:r>
                        <a:rPr sz="3510" b="1">
                          <a:solidFill>
                            <a:srgbClr val="1D6FA5"/>
                          </a:solidFill>
                          <a:latin typeface="BIZ UDPGothic B"/>
                          <a:ea typeface="BIZ UDPGothic B"/>
                        </a:rPr>
                        <a:t>19,955</a:t>
                      </a:r>
                    </a:p>
                  </a:txBody>
                  <a:tcPr>
                    <a:solidFill>
                      <a:srgbClr val="EAF4FB"/>
                    </a:solidFill>
                  </a:tcPr>
                </a:tc>
                <a:extLst>
                  <a:ext uri="{0D108BD9-81ED-4DB2-BD59-A6C34878D82A}">
                    <a16:rowId xmlns:a16="http://schemas.microsoft.com/office/drawing/2014/main" val="10001"/>
                  </a:ext>
                </a:extLst>
              </a:tr>
              <a:tr h="809501">
                <a:tc>
                  <a:txBody>
                    <a:bodyPr/>
                    <a:lstStyle/>
                    <a:p>
                      <a:pPr algn="ctr"/>
                      <a:r>
                        <a:rPr sz="3510" b="0">
                          <a:solidFill>
                            <a:srgbClr val="333333"/>
                          </a:solidFill>
                          <a:latin typeface="BIZ UDPGothic B"/>
                          <a:ea typeface="BIZ UDPGothic B"/>
                        </a:rPr>
                        <a:t>2</a:t>
                      </a:r>
                    </a:p>
                  </a:txBody>
                  <a:tcPr>
                    <a:solidFill>
                      <a:srgbClr val="FFFFFF"/>
                    </a:solidFill>
                  </a:tcPr>
                </a:tc>
                <a:tc>
                  <a:txBody>
                    <a:bodyPr/>
                    <a:lstStyle/>
                    <a:p>
                      <a:pPr algn="ctr"/>
                      <a:r>
                        <a:rPr sz="3510" b="0">
                          <a:solidFill>
                            <a:srgbClr val="333333"/>
                          </a:solidFill>
                          <a:latin typeface="BIZ UDPGothic B"/>
                          <a:ea typeface="BIZ UDPGothic B"/>
                        </a:rPr>
                        <a:t>千葉県</a:t>
                      </a:r>
                    </a:p>
                  </a:txBody>
                  <a:tcPr>
                    <a:solidFill>
                      <a:srgbClr val="FFFFFF"/>
                    </a:solidFill>
                  </a:tcPr>
                </a:tc>
                <a:tc>
                  <a:txBody>
                    <a:bodyPr/>
                    <a:lstStyle/>
                    <a:p>
                      <a:pPr algn="ctr"/>
                      <a:r>
                        <a:rPr sz="3510" b="0">
                          <a:solidFill>
                            <a:srgbClr val="333333"/>
                          </a:solidFill>
                          <a:latin typeface="BIZ UDPGothic B"/>
                          <a:ea typeface="BIZ UDPGothic B"/>
                        </a:rPr>
                        <a:t>37</a:t>
                      </a:r>
                    </a:p>
                  </a:txBody>
                  <a:tcPr>
                    <a:solidFill>
                      <a:srgbClr val="FFFFFF"/>
                    </a:solidFill>
                  </a:tcPr>
                </a:tc>
                <a:tc>
                  <a:txBody>
                    <a:bodyPr/>
                    <a:lstStyle/>
                    <a:p>
                      <a:pPr algn="ctr"/>
                      <a:r>
                        <a:rPr sz="3510" b="0">
                          <a:solidFill>
                            <a:srgbClr val="333333"/>
                          </a:solidFill>
                          <a:latin typeface="BIZ UDPGothic B"/>
                          <a:ea typeface="BIZ UDPGothic B"/>
                        </a:rPr>
                        <a:t>19,334</a:t>
                      </a:r>
                    </a:p>
                  </a:txBody>
                  <a:tcPr>
                    <a:solidFill>
                      <a:srgbClr val="FFFFFF"/>
                    </a:solidFill>
                  </a:tcPr>
                </a:tc>
                <a:extLst>
                  <a:ext uri="{0D108BD9-81ED-4DB2-BD59-A6C34878D82A}">
                    <a16:rowId xmlns:a16="http://schemas.microsoft.com/office/drawing/2014/main" val="10002"/>
                  </a:ext>
                </a:extLst>
              </a:tr>
              <a:tr h="809501">
                <a:tc>
                  <a:txBody>
                    <a:bodyPr/>
                    <a:lstStyle/>
                    <a:p>
                      <a:pPr algn="ctr"/>
                      <a:r>
                        <a:rPr sz="3510" b="0">
                          <a:solidFill>
                            <a:srgbClr val="333333"/>
                          </a:solidFill>
                          <a:latin typeface="BIZ UDPGothic B"/>
                          <a:ea typeface="BIZ UDPGothic B"/>
                        </a:rPr>
                        <a:t>3</a:t>
                      </a:r>
                    </a:p>
                  </a:txBody>
                  <a:tcPr>
                    <a:solidFill>
                      <a:srgbClr val="EAF4FB"/>
                    </a:solidFill>
                  </a:tcPr>
                </a:tc>
                <a:tc>
                  <a:txBody>
                    <a:bodyPr/>
                    <a:lstStyle/>
                    <a:p>
                      <a:pPr algn="ctr"/>
                      <a:r>
                        <a:rPr sz="3510" b="0">
                          <a:solidFill>
                            <a:srgbClr val="333333"/>
                          </a:solidFill>
                          <a:latin typeface="BIZ UDPGothic B"/>
                          <a:ea typeface="BIZ UDPGothic B"/>
                        </a:rPr>
                        <a:t>福井県</a:t>
                      </a:r>
                    </a:p>
                  </a:txBody>
                  <a:tcPr>
                    <a:solidFill>
                      <a:srgbClr val="EAF4FB"/>
                    </a:solidFill>
                  </a:tcPr>
                </a:tc>
                <a:tc>
                  <a:txBody>
                    <a:bodyPr/>
                    <a:lstStyle/>
                    <a:p>
                      <a:pPr algn="ctr"/>
                      <a:r>
                        <a:rPr sz="3510" b="0">
                          <a:solidFill>
                            <a:srgbClr val="333333"/>
                          </a:solidFill>
                          <a:latin typeface="BIZ UDPGothic B"/>
                          <a:ea typeface="BIZ UDPGothic B"/>
                        </a:rPr>
                        <a:t>8</a:t>
                      </a:r>
                    </a:p>
                  </a:txBody>
                  <a:tcPr>
                    <a:solidFill>
                      <a:srgbClr val="EAF4FB"/>
                    </a:solidFill>
                  </a:tcPr>
                </a:tc>
                <a:tc>
                  <a:txBody>
                    <a:bodyPr/>
                    <a:lstStyle/>
                    <a:p>
                      <a:pPr algn="ctr"/>
                      <a:r>
                        <a:rPr sz="3510" b="0">
                          <a:solidFill>
                            <a:srgbClr val="333333"/>
                          </a:solidFill>
                          <a:latin typeface="BIZ UDPGothic B"/>
                          <a:ea typeface="BIZ UDPGothic B"/>
                        </a:rPr>
                        <a:t>19,219</a:t>
                      </a:r>
                    </a:p>
                  </a:txBody>
                  <a:tcPr>
                    <a:solidFill>
                      <a:srgbClr val="EAF4FB"/>
                    </a:solidFill>
                  </a:tcPr>
                </a:tc>
                <a:extLst>
                  <a:ext uri="{0D108BD9-81ED-4DB2-BD59-A6C34878D82A}">
                    <a16:rowId xmlns:a16="http://schemas.microsoft.com/office/drawing/2014/main" val="10003"/>
                  </a:ext>
                </a:extLst>
              </a:tr>
              <a:tr h="809501">
                <a:tc>
                  <a:txBody>
                    <a:bodyPr/>
                    <a:lstStyle/>
                    <a:p>
                      <a:pPr algn="ctr"/>
                      <a:r>
                        <a:rPr sz="3510" b="0">
                          <a:solidFill>
                            <a:srgbClr val="333333"/>
                          </a:solidFill>
                          <a:latin typeface="BIZ UDPGothic B"/>
                          <a:ea typeface="BIZ UDPGothic B"/>
                        </a:rPr>
                        <a:t>…</a:t>
                      </a:r>
                    </a:p>
                  </a:txBody>
                  <a:tcPr>
                    <a:solidFill>
                      <a:srgbClr val="FFFFFF"/>
                    </a:solidFill>
                  </a:tcPr>
                </a:tc>
                <a:tc>
                  <a:txBody>
                    <a:bodyPr/>
                    <a:lstStyle/>
                    <a:p>
                      <a:pPr algn="ctr"/>
                      <a:r>
                        <a:rPr sz="3510" b="0">
                          <a:solidFill>
                            <a:srgbClr val="333333"/>
                          </a:solidFill>
                          <a:latin typeface="BIZ UDPGothic B"/>
                          <a:ea typeface="BIZ UDPGothic B"/>
                        </a:rPr>
                        <a:t>…</a:t>
                      </a:r>
                    </a:p>
                  </a:txBody>
                  <a:tcPr>
                    <a:solidFill>
                      <a:srgbClr val="FFFFFF"/>
                    </a:solidFill>
                  </a:tcPr>
                </a:tc>
                <a:tc>
                  <a:txBody>
                    <a:bodyPr/>
                    <a:lstStyle/>
                    <a:p>
                      <a:pPr algn="ctr"/>
                      <a:r>
                        <a:rPr sz="3510" b="0">
                          <a:solidFill>
                            <a:srgbClr val="333333"/>
                          </a:solidFill>
                          <a:latin typeface="BIZ UDPGothic B"/>
                          <a:ea typeface="BIZ UDPGothic B"/>
                        </a:rPr>
                        <a:t>…</a:t>
                      </a:r>
                    </a:p>
                  </a:txBody>
                  <a:tcPr>
                    <a:solidFill>
                      <a:srgbClr val="FFFFFF"/>
                    </a:solidFill>
                  </a:tcPr>
                </a:tc>
                <a:tc>
                  <a:txBody>
                    <a:bodyPr/>
                    <a:lstStyle/>
                    <a:p>
                      <a:pPr algn="ctr"/>
                      <a:r>
                        <a:rPr sz="3510" b="0">
                          <a:solidFill>
                            <a:srgbClr val="333333"/>
                          </a:solidFill>
                          <a:latin typeface="BIZ UDPGothic B"/>
                          <a:ea typeface="BIZ UDPGothic B"/>
                        </a:rPr>
                        <a:t>…</a:t>
                      </a:r>
                    </a:p>
                  </a:txBody>
                  <a:tcPr>
                    <a:solidFill>
                      <a:srgbClr val="FFFFFF"/>
                    </a:solidFill>
                  </a:tcPr>
                </a:tc>
                <a:extLst>
                  <a:ext uri="{0D108BD9-81ED-4DB2-BD59-A6C34878D82A}">
                    <a16:rowId xmlns:a16="http://schemas.microsoft.com/office/drawing/2014/main" val="10004"/>
                  </a:ext>
                </a:extLst>
              </a:tr>
              <a:tr h="809501">
                <a:tc>
                  <a:txBody>
                    <a:bodyPr/>
                    <a:lstStyle/>
                    <a:p>
                      <a:pPr algn="ctr"/>
                      <a:r>
                        <a:rPr sz="3510" b="0">
                          <a:solidFill>
                            <a:srgbClr val="333333"/>
                          </a:solidFill>
                          <a:latin typeface="BIZ UDPGothic B"/>
                          <a:ea typeface="BIZ UDPGothic B"/>
                        </a:rPr>
                        <a:t>45</a:t>
                      </a:r>
                    </a:p>
                  </a:txBody>
                  <a:tcPr>
                    <a:solidFill>
                      <a:srgbClr val="EAF4FB"/>
                    </a:solidFill>
                  </a:tcPr>
                </a:tc>
                <a:tc>
                  <a:txBody>
                    <a:bodyPr/>
                    <a:lstStyle/>
                    <a:p>
                      <a:pPr algn="ctr"/>
                      <a:r>
                        <a:rPr sz="3510" b="0">
                          <a:solidFill>
                            <a:srgbClr val="333333"/>
                          </a:solidFill>
                          <a:latin typeface="BIZ UDPGothic B"/>
                          <a:ea typeface="BIZ UDPGothic B"/>
                        </a:rPr>
                        <a:t>愛知県</a:t>
                      </a:r>
                    </a:p>
                  </a:txBody>
                  <a:tcPr>
                    <a:solidFill>
                      <a:srgbClr val="EAF4FB"/>
                    </a:solidFill>
                  </a:tcPr>
                </a:tc>
                <a:tc>
                  <a:txBody>
                    <a:bodyPr/>
                    <a:lstStyle/>
                    <a:p>
                      <a:pPr algn="ctr"/>
                      <a:r>
                        <a:rPr sz="3510" b="0">
                          <a:solidFill>
                            <a:srgbClr val="333333"/>
                          </a:solidFill>
                          <a:latin typeface="BIZ UDPGothic B"/>
                          <a:ea typeface="BIZ UDPGothic B"/>
                        </a:rPr>
                        <a:t>90</a:t>
                      </a:r>
                    </a:p>
                  </a:txBody>
                  <a:tcPr>
                    <a:solidFill>
                      <a:srgbClr val="EAF4FB"/>
                    </a:solidFill>
                  </a:tcPr>
                </a:tc>
                <a:tc>
                  <a:txBody>
                    <a:bodyPr/>
                    <a:lstStyle/>
                    <a:p>
                      <a:pPr algn="ctr"/>
                      <a:r>
                        <a:rPr sz="3510" b="0">
                          <a:solidFill>
                            <a:srgbClr val="333333"/>
                          </a:solidFill>
                          <a:latin typeface="BIZ UDPGothic B"/>
                          <a:ea typeface="BIZ UDPGothic B"/>
                        </a:rPr>
                        <a:t>11,976</a:t>
                      </a:r>
                    </a:p>
                  </a:txBody>
                  <a:tcPr>
                    <a:solidFill>
                      <a:srgbClr val="EAF4FB"/>
                    </a:solidFill>
                  </a:tcPr>
                </a:tc>
                <a:extLst>
                  <a:ext uri="{0D108BD9-81ED-4DB2-BD59-A6C34878D82A}">
                    <a16:rowId xmlns:a16="http://schemas.microsoft.com/office/drawing/2014/main" val="10005"/>
                  </a:ext>
                </a:extLst>
              </a:tr>
              <a:tr h="809501">
                <a:tc>
                  <a:txBody>
                    <a:bodyPr/>
                    <a:lstStyle/>
                    <a:p>
                      <a:pPr algn="ctr"/>
                      <a:r>
                        <a:rPr sz="3510" b="0">
                          <a:solidFill>
                            <a:srgbClr val="333333"/>
                          </a:solidFill>
                          <a:latin typeface="BIZ UDPGothic B"/>
                          <a:ea typeface="BIZ UDPGothic B"/>
                        </a:rPr>
                        <a:t>46</a:t>
                      </a:r>
                    </a:p>
                  </a:txBody>
                  <a:tcPr>
                    <a:solidFill>
                      <a:srgbClr val="FFFFFF"/>
                    </a:solidFill>
                  </a:tcPr>
                </a:tc>
                <a:tc>
                  <a:txBody>
                    <a:bodyPr/>
                    <a:lstStyle/>
                    <a:p>
                      <a:pPr algn="ctr"/>
                      <a:r>
                        <a:rPr sz="3510" b="0">
                          <a:solidFill>
                            <a:srgbClr val="333333"/>
                          </a:solidFill>
                          <a:latin typeface="BIZ UDPGothic B"/>
                          <a:ea typeface="BIZ UDPGothic B"/>
                        </a:rPr>
                        <a:t>佐賀県</a:t>
                      </a:r>
                    </a:p>
                  </a:txBody>
                  <a:tcPr>
                    <a:solidFill>
                      <a:srgbClr val="FFFFFF"/>
                    </a:solidFill>
                  </a:tcPr>
                </a:tc>
                <a:tc>
                  <a:txBody>
                    <a:bodyPr/>
                    <a:lstStyle/>
                    <a:p>
                      <a:pPr algn="ctr"/>
                      <a:r>
                        <a:rPr sz="3510" b="0">
                          <a:solidFill>
                            <a:srgbClr val="333333"/>
                          </a:solidFill>
                          <a:latin typeface="BIZ UDPGothic B"/>
                          <a:ea typeface="BIZ UDPGothic B"/>
                        </a:rPr>
                        <a:t>13</a:t>
                      </a:r>
                    </a:p>
                  </a:txBody>
                  <a:tcPr>
                    <a:solidFill>
                      <a:srgbClr val="FFFFFF"/>
                    </a:solidFill>
                  </a:tcPr>
                </a:tc>
                <a:tc>
                  <a:txBody>
                    <a:bodyPr/>
                    <a:lstStyle/>
                    <a:p>
                      <a:pPr algn="ctr"/>
                      <a:r>
                        <a:rPr sz="3510" b="0">
                          <a:solidFill>
                            <a:srgbClr val="333333"/>
                          </a:solidFill>
                          <a:latin typeface="BIZ UDPGothic B"/>
                          <a:ea typeface="BIZ UDPGothic B"/>
                        </a:rPr>
                        <a:t>11,866</a:t>
                      </a:r>
                    </a:p>
                  </a:txBody>
                  <a:tcPr>
                    <a:solidFill>
                      <a:srgbClr val="FFFFFF"/>
                    </a:solidFill>
                  </a:tcPr>
                </a:tc>
                <a:extLst>
                  <a:ext uri="{0D108BD9-81ED-4DB2-BD59-A6C34878D82A}">
                    <a16:rowId xmlns:a16="http://schemas.microsoft.com/office/drawing/2014/main" val="10006"/>
                  </a:ext>
                </a:extLst>
              </a:tr>
              <a:tr h="809505">
                <a:tc>
                  <a:txBody>
                    <a:bodyPr/>
                    <a:lstStyle/>
                    <a:p>
                      <a:pPr algn="ctr"/>
                      <a:r>
                        <a:rPr sz="3510" b="0">
                          <a:solidFill>
                            <a:srgbClr val="333333"/>
                          </a:solidFill>
                          <a:latin typeface="BIZ UDPGothic B"/>
                          <a:ea typeface="BIZ UDPGothic B"/>
                        </a:rPr>
                        <a:t>47</a:t>
                      </a:r>
                    </a:p>
                  </a:txBody>
                  <a:tcPr>
                    <a:solidFill>
                      <a:srgbClr val="EAF4FB"/>
                    </a:solidFill>
                  </a:tcPr>
                </a:tc>
                <a:tc>
                  <a:txBody>
                    <a:bodyPr/>
                    <a:lstStyle/>
                    <a:p>
                      <a:pPr algn="ctr"/>
                      <a:r>
                        <a:rPr sz="3510" b="0">
                          <a:solidFill>
                            <a:srgbClr val="333333"/>
                          </a:solidFill>
                          <a:latin typeface="BIZ UDPGothic B"/>
                          <a:ea typeface="BIZ UDPGothic B"/>
                        </a:rPr>
                        <a:t>岐阜県</a:t>
                      </a:r>
                    </a:p>
                  </a:txBody>
                  <a:tcPr>
                    <a:solidFill>
                      <a:srgbClr val="EAF4FB"/>
                    </a:solidFill>
                  </a:tcPr>
                </a:tc>
                <a:tc>
                  <a:txBody>
                    <a:bodyPr/>
                    <a:lstStyle/>
                    <a:p>
                      <a:pPr algn="ctr"/>
                      <a:r>
                        <a:rPr sz="3510" b="0">
                          <a:solidFill>
                            <a:srgbClr val="333333"/>
                          </a:solidFill>
                          <a:latin typeface="BIZ UDPGothic B"/>
                          <a:ea typeface="BIZ UDPGothic B"/>
                        </a:rPr>
                        <a:t>21</a:t>
                      </a:r>
                    </a:p>
                  </a:txBody>
                  <a:tcPr>
                    <a:solidFill>
                      <a:srgbClr val="EAF4FB"/>
                    </a:solidFill>
                  </a:tcPr>
                </a:tc>
                <a:tc>
                  <a:txBody>
                    <a:bodyPr/>
                    <a:lstStyle/>
                    <a:p>
                      <a:pPr algn="ctr"/>
                      <a:r>
                        <a:rPr sz="3510" b="1">
                          <a:solidFill>
                            <a:srgbClr val="1D6FA5"/>
                          </a:solidFill>
                          <a:latin typeface="BIZ UDPGothic B"/>
                          <a:ea typeface="BIZ UDPGothic B"/>
                        </a:rPr>
                        <a:t>8,623</a:t>
                      </a:r>
                    </a:p>
                  </a:txBody>
                  <a:tcPr>
                    <a:solidFill>
                      <a:srgbClr val="EAF4FB"/>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93" y="13956"/>
            <a:ext cx="13077636" cy="1018855"/>
          </a:xfrm>
          <a:prstGeom prst="rect">
            <a:avLst/>
          </a:prstGeom>
          <a:noFill/>
        </p:spPr>
        <p:txBody>
          <a:bodyPr wrap="square">
            <a:spAutoFit/>
          </a:bodyPr>
          <a:lstStyle/>
          <a:p>
            <a:r>
              <a:rPr sz="4273" b="1">
                <a:solidFill>
                  <a:srgbClr val="333333"/>
                </a:solidFill>
                <a:latin typeface="BIZ UDPGothic B"/>
                <a:ea typeface="BIZ UDPGothic B"/>
              </a:rPr>
              <a:t>データと説明変数</a:t>
            </a:r>
          </a:p>
        </p:txBody>
      </p:sp>
      <p:sp>
        <p:nvSpPr>
          <p:cNvPr id="3" name="TextBox 2"/>
          <p:cNvSpPr txBox="1"/>
          <p:nvPr/>
        </p:nvSpPr>
        <p:spPr>
          <a:xfrm>
            <a:off x="13705698" y="97698"/>
            <a:ext cx="1004898" cy="669932"/>
          </a:xfrm>
          <a:prstGeom prst="rect">
            <a:avLst/>
          </a:prstGeom>
          <a:noFill/>
        </p:spPr>
        <p:txBody>
          <a:bodyPr wrap="square">
            <a:spAutoFit/>
          </a:bodyPr>
          <a:lstStyle/>
          <a:p>
            <a:r>
              <a:rPr sz="3472" b="1">
                <a:solidFill>
                  <a:srgbClr val="333333"/>
                </a:solidFill>
                <a:latin typeface="BIZ UDPGothic B"/>
                <a:ea typeface="BIZ UDPGothic B"/>
              </a:rPr>
              <a:t>３</a:t>
            </a:r>
          </a:p>
        </p:txBody>
      </p:sp>
      <p:sp>
        <p:nvSpPr>
          <p:cNvPr id="4" name="TextBox 3"/>
          <p:cNvSpPr txBox="1"/>
          <p:nvPr/>
        </p:nvSpPr>
        <p:spPr>
          <a:xfrm>
            <a:off x="362880" y="1214252"/>
            <a:ext cx="14333760" cy="7536738"/>
          </a:xfrm>
          <a:prstGeom prst="rect">
            <a:avLst/>
          </a:prstGeom>
          <a:noFill/>
        </p:spPr>
        <p:txBody>
          <a:bodyPr wrap="square">
            <a:spAutoFit/>
          </a:bodyPr>
          <a:lstStyle/>
          <a:p>
            <a:pPr marL="228600" lvl="0"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協会けんぽ「全国人間ドック健診実施機関一覧」の</a:t>
            </a:r>
          </a:p>
          <a:p>
            <a:pPr marL="228600" lvl="0" indent="0">
              <a:spcBef>
                <a:spcPts val="0"/>
              </a:spcBef>
              <a:spcAft>
                <a:spcPts val="305"/>
              </a:spcAft>
              <a:buNone/>
            </a:pPr>
            <a:r>
              <a:rPr sz="3663" b="0">
                <a:solidFill>
                  <a:srgbClr val="333333"/>
                </a:solidFill>
                <a:latin typeface="BIZ UDPGothic B"/>
                <a:ea typeface="BIZ UDPGothic B"/>
              </a:rPr>
              <a:t>1,210機関のうち</a:t>
            </a:r>
            <a:r>
              <a:rPr sz="3663" b="1">
                <a:solidFill>
                  <a:srgbClr val="1D6FA5"/>
                </a:solidFill>
                <a:latin typeface="BIZ UDPGothic B"/>
                <a:ea typeface="BIZ UDPGothic B"/>
              </a:rPr>
              <a:t>1,203機関を分析</a:t>
            </a:r>
          </a:p>
          <a:p>
            <a:pPr marL="228600" lvl="0" indent="0">
              <a:spcBef>
                <a:spcPts val="0"/>
              </a:spcBef>
              <a:spcAft>
                <a:spcPts val="305"/>
              </a:spcAft>
              <a:buNone/>
            </a:pPr>
            <a:r>
              <a:rPr sz="3663" b="0">
                <a:solidFill>
                  <a:srgbClr val="333333"/>
                </a:solidFill>
                <a:latin typeface="BIZ UDPGothic B"/>
                <a:ea typeface="BIZ UDPGothic B"/>
              </a:rPr>
              <a:t>（2026年5月18日取得、欠損7機関を除外・47都道府県）</a:t>
            </a:r>
          </a:p>
          <a:p>
            <a:pPr marL="228600" lvl="0" indent="-228600">
              <a:spcBef>
                <a:spcPts val="2136"/>
              </a:spcBef>
              <a:spcAft>
                <a:spcPts val="305"/>
              </a:spcAft>
              <a:buFont typeface="Wingdings" panose="05000000000000000000" pitchFamily="2" charset="2"/>
              <a:buChar char="n"/>
            </a:pPr>
            <a:r>
              <a:rPr sz="4273" b="1">
                <a:solidFill>
                  <a:srgbClr val="1D6FA5"/>
                </a:solidFill>
                <a:latin typeface="BIZ UDPGothic B"/>
                <a:ea typeface="BIZ UDPGothic B"/>
              </a:rPr>
              <a:t>機関レベル：10変数</a:t>
            </a:r>
            <a:r>
              <a:rPr sz="4273" b="0">
                <a:solidFill>
                  <a:srgbClr val="333333"/>
                </a:solidFill>
                <a:latin typeface="BIZ UDPGothic B"/>
                <a:ea typeface="BIZ UDPGothic B"/>
              </a:rPr>
              <a:t>（機関名から正規表現で分類）</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施設種別：病院415／健診専門467／その他106</a:t>
            </a:r>
          </a:p>
          <a:p>
            <a:pPr marL="571500" lvl="1" indent="0">
              <a:spcBef>
                <a:spcPts val="0"/>
              </a:spcBef>
              <a:spcAft>
                <a:spcPts val="305"/>
              </a:spcAft>
              <a:buNone/>
            </a:pPr>
            <a:r>
              <a:rPr sz="3663" b="0">
                <a:solidFill>
                  <a:srgbClr val="333333"/>
                </a:solidFill>
                <a:latin typeface="BIZ UDPGothic B"/>
                <a:ea typeface="BIZ UDPGothic B"/>
              </a:rPr>
              <a:t>（参照＝クリニック・診療所215）</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胃カメラ対応・検診車対応・土日祝対応</a:t>
            </a:r>
          </a:p>
          <a:p>
            <a:pPr marL="571500" lvl="1" indent="0">
              <a:spcBef>
                <a:spcPts val="0"/>
              </a:spcBef>
              <a:spcAft>
                <a:spcPts val="305"/>
              </a:spcAft>
              <a:buNone/>
            </a:pPr>
            <a:r>
              <a:rPr sz="3663" b="0">
                <a:solidFill>
                  <a:srgbClr val="333333"/>
                </a:solidFill>
                <a:latin typeface="BIZ UDPGothic B"/>
                <a:ea typeface="BIZ UDPGothic B"/>
              </a:rPr>
              <a:t>政令指定都市・経営形態・チェーン所属</a:t>
            </a:r>
          </a:p>
          <a:p>
            <a:pPr marL="228600" lvl="0" indent="-228600">
              <a:spcBef>
                <a:spcPts val="2136"/>
              </a:spcBef>
              <a:spcAft>
                <a:spcPts val="305"/>
              </a:spcAft>
              <a:buFont typeface="Wingdings" panose="05000000000000000000" pitchFamily="2" charset="2"/>
              <a:buChar char="n"/>
            </a:pPr>
            <a:r>
              <a:rPr sz="4273" b="1">
                <a:solidFill>
                  <a:srgbClr val="1D6FA5"/>
                </a:solidFill>
                <a:latin typeface="BIZ UDPGothic B"/>
                <a:ea typeface="BIZ UDPGothic B"/>
              </a:rPr>
              <a:t>都道府県レベル：3変数</a:t>
            </a:r>
            <a:r>
              <a:rPr sz="4273" b="0">
                <a:solidFill>
                  <a:srgbClr val="333333"/>
                </a:solidFill>
                <a:latin typeface="BIZ UDPGothic B"/>
                <a:ea typeface="BIZ UDPGothic B"/>
              </a:rPr>
              <a:t>（公式統計・対数変換）</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人口密度（人口推計2024年）</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一人当たり県民所得（県民経済計算2022年度）</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医療施設密度（医療施設調査2022年）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93" y="13956"/>
            <a:ext cx="13077636" cy="1018855"/>
          </a:xfrm>
          <a:prstGeom prst="rect">
            <a:avLst/>
          </a:prstGeom>
          <a:noFill/>
        </p:spPr>
        <p:txBody>
          <a:bodyPr wrap="square">
            <a:spAutoFit/>
          </a:bodyPr>
          <a:lstStyle/>
          <a:p>
            <a:r>
              <a:rPr sz="4273" b="1">
                <a:solidFill>
                  <a:srgbClr val="333333"/>
                </a:solidFill>
                <a:latin typeface="BIZ UDPGothic B"/>
                <a:ea typeface="BIZ UDPGothic B"/>
              </a:rPr>
              <a:t>統計手法：マルチレベルモデル</a:t>
            </a:r>
          </a:p>
        </p:txBody>
      </p:sp>
      <p:sp>
        <p:nvSpPr>
          <p:cNvPr id="3" name="TextBox 2"/>
          <p:cNvSpPr txBox="1"/>
          <p:nvPr/>
        </p:nvSpPr>
        <p:spPr>
          <a:xfrm>
            <a:off x="13705698" y="97698"/>
            <a:ext cx="1004898" cy="669932"/>
          </a:xfrm>
          <a:prstGeom prst="rect">
            <a:avLst/>
          </a:prstGeom>
          <a:noFill/>
        </p:spPr>
        <p:txBody>
          <a:bodyPr wrap="square">
            <a:spAutoFit/>
          </a:bodyPr>
          <a:lstStyle/>
          <a:p>
            <a:r>
              <a:rPr sz="3472" b="1">
                <a:solidFill>
                  <a:srgbClr val="333333"/>
                </a:solidFill>
                <a:latin typeface="BIZ UDPGothic B"/>
                <a:ea typeface="BIZ UDPGothic B"/>
              </a:rPr>
              <a:t>４</a:t>
            </a:r>
          </a:p>
        </p:txBody>
      </p:sp>
      <p:sp>
        <p:nvSpPr>
          <p:cNvPr id="4" name="TextBox 3"/>
          <p:cNvSpPr txBox="1"/>
          <p:nvPr/>
        </p:nvSpPr>
        <p:spPr>
          <a:xfrm>
            <a:off x="362880" y="1214252"/>
            <a:ext cx="14333760" cy="7536738"/>
          </a:xfrm>
          <a:prstGeom prst="rect">
            <a:avLst/>
          </a:prstGeom>
          <a:noFill/>
        </p:spPr>
        <p:txBody>
          <a:bodyPr wrap="square">
            <a:spAutoFit/>
          </a:bodyPr>
          <a:lstStyle/>
          <a:p>
            <a:pPr marL="228600" lvl="0" indent="-228600">
              <a:spcBef>
                <a:spcPts val="610"/>
              </a:spcBef>
              <a:spcAft>
                <a:spcPts val="305"/>
              </a:spcAft>
              <a:buFont typeface="Wingdings" panose="05000000000000000000" pitchFamily="2" charset="2"/>
              <a:buChar char="n"/>
            </a:pPr>
            <a:r>
              <a:rPr sz="4273" b="0">
                <a:solidFill>
                  <a:srgbClr val="333333"/>
                </a:solidFill>
                <a:latin typeface="BIZ UDPGothic B"/>
                <a:ea typeface="BIZ UDPGothic B"/>
              </a:rPr>
              <a:t>目的変数：人間ドック自己負担額（円）</a:t>
            </a:r>
          </a:p>
          <a:p>
            <a:pPr marL="228600" lvl="0" indent="-228600">
              <a:spcBef>
                <a:spcPts val="2136"/>
              </a:spcBef>
              <a:spcAft>
                <a:spcPts val="305"/>
              </a:spcAft>
              <a:buFont typeface="Wingdings" panose="05000000000000000000" pitchFamily="2" charset="2"/>
              <a:buChar char="n"/>
            </a:pPr>
            <a:r>
              <a:rPr sz="4273" b="1">
                <a:solidFill>
                  <a:srgbClr val="1D6FA5"/>
                </a:solidFill>
                <a:latin typeface="BIZ UDPGothic B"/>
                <a:ea typeface="BIZ UDPGothic B"/>
              </a:rPr>
              <a:t>ランダム切片モデル</a:t>
            </a:r>
            <a:r>
              <a:rPr sz="4273" b="0">
                <a:solidFill>
                  <a:srgbClr val="333333"/>
                </a:solidFill>
                <a:latin typeface="BIZ UDPGothic B"/>
                <a:ea typeface="BIZ UDPGothic B"/>
              </a:rPr>
              <a:t>を段階的に構築</a:t>
            </a:r>
          </a:p>
          <a:p>
            <a:pPr marL="228600" lvl="0" indent="0">
              <a:spcBef>
                <a:spcPts val="0"/>
              </a:spcBef>
              <a:spcAft>
                <a:spcPts val="305"/>
              </a:spcAft>
              <a:buNone/>
            </a:pPr>
            <a:r>
              <a:rPr sz="4273" b="0">
                <a:solidFill>
                  <a:srgbClr val="333333"/>
                </a:solidFill>
                <a:latin typeface="BIZ UDPGothic B"/>
                <a:ea typeface="BIZ UDPGothic B"/>
              </a:rPr>
              <a:t>（機関が都道府県にネスト、REML推定）</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Model 0：切片のみ＋ランダム効果 → ICC算出</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Model 1：＋機関レベル10変数</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Model 2：＋人口密度・県民所得</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Model 3：＋医療施設密度（フルモデル）</a:t>
            </a:r>
          </a:p>
          <a:p>
            <a:pPr marL="228600" lvl="0" indent="-228600">
              <a:spcBef>
                <a:spcPts val="2136"/>
              </a:spcBef>
              <a:spcAft>
                <a:spcPts val="305"/>
              </a:spcAft>
              <a:buFont typeface="Wingdings" panose="05000000000000000000" pitchFamily="2" charset="2"/>
              <a:buChar char="n"/>
            </a:pPr>
            <a:r>
              <a:rPr sz="4273" b="1">
                <a:solidFill>
                  <a:srgbClr val="333333"/>
                </a:solidFill>
                <a:latin typeface="BIZ UDPGothic B"/>
                <a:ea typeface="BIZ UDPGothic B"/>
              </a:rPr>
              <a:t>感度分析5通り</a:t>
            </a:r>
            <a:r>
              <a:rPr sz="4273" b="0">
                <a:solidFill>
                  <a:srgbClr val="333333"/>
                </a:solidFill>
                <a:latin typeface="BIZ UDPGothic B"/>
                <a:ea typeface="BIZ UDPGothic B"/>
              </a:rPr>
              <a:t>でロバスト性を検証</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外れ値除外・クラスターロバストOLS・中央値回帰・対数変換</a:t>
            </a:r>
          </a:p>
          <a:p>
            <a:pPr marL="571500" lvl="1" indent="0">
              <a:spcBef>
                <a:spcPts val="0"/>
              </a:spcBef>
              <a:spcAft>
                <a:spcPts val="305"/>
              </a:spcAft>
              <a:buNone/>
            </a:pPr>
            <a:r>
              <a:rPr sz="3663" b="0">
                <a:solidFill>
                  <a:srgbClr val="333333"/>
                </a:solidFill>
                <a:latin typeface="BIZ UDPGothic B"/>
                <a:ea typeface="BIZ UDPGothic B"/>
              </a:rPr>
              <a:t>（自己負担額0円の機関は存在せず、0円除外は主分析と同一）</a:t>
            </a:r>
          </a:p>
          <a:p>
            <a:pPr lvl="0" indent="-228600" marL="228600">
              <a:spcBef>
                <a:spcPts val="2136"/>
              </a:spcBef>
              <a:spcAft>
                <a:spcPts val="305"/>
              </a:spcAft>
              <a:buFont typeface="Wingdings" panose="05000000000000000000" pitchFamily="2" charset="2"/>
              <a:buChar char="n"/>
            </a:pPr>
            <a:r>
              <a:rPr sz="4273">
                <a:solidFill>
                  <a:srgbClr val="333333"/>
                </a:solidFill>
                <a:latin typeface="BIZ UDPGothic B"/>
                <a:ea typeface="BIZ UDPGothic B"/>
              </a:rPr>
              <a:t>解析にはPython 3.11・statsmodels（mixedlm）を使用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93" y="13956"/>
            <a:ext cx="13077636" cy="1018855"/>
          </a:xfrm>
          <a:prstGeom prst="rect">
            <a:avLst/>
          </a:prstGeom>
          <a:noFill/>
        </p:spPr>
        <p:txBody>
          <a:bodyPr wrap="square">
            <a:spAutoFit/>
          </a:bodyPr>
          <a:lstStyle/>
          <a:p>
            <a:r>
              <a:rPr sz="4273" b="1">
                <a:solidFill>
                  <a:srgbClr val="333333"/>
                </a:solidFill>
                <a:latin typeface="BIZ UDPGothic B"/>
                <a:ea typeface="BIZ UDPGothic B"/>
              </a:rPr>
              <a:t>結果①：自己負担額の分散の2割超は都道府県要因</a:t>
            </a:r>
          </a:p>
        </p:txBody>
      </p:sp>
      <p:sp>
        <p:nvSpPr>
          <p:cNvPr id="3" name="TextBox 2"/>
          <p:cNvSpPr txBox="1"/>
          <p:nvPr/>
        </p:nvSpPr>
        <p:spPr>
          <a:xfrm>
            <a:off x="13705698" y="97698"/>
            <a:ext cx="1004898" cy="669932"/>
          </a:xfrm>
          <a:prstGeom prst="rect">
            <a:avLst/>
          </a:prstGeom>
          <a:noFill/>
        </p:spPr>
        <p:txBody>
          <a:bodyPr wrap="square">
            <a:spAutoFit/>
          </a:bodyPr>
          <a:lstStyle/>
          <a:p>
            <a:r>
              <a:rPr sz="3472" b="1">
                <a:solidFill>
                  <a:srgbClr val="333333"/>
                </a:solidFill>
                <a:latin typeface="BIZ UDPGothic B"/>
                <a:ea typeface="BIZ UDPGothic B"/>
              </a:rPr>
              <a:t>５</a:t>
            </a:r>
          </a:p>
        </p:txBody>
      </p:sp>
      <p:sp>
        <p:nvSpPr>
          <p:cNvPr id="4" name="TextBox 3"/>
          <p:cNvSpPr txBox="1"/>
          <p:nvPr/>
        </p:nvSpPr>
        <p:spPr>
          <a:xfrm>
            <a:off x="697846" y="2233107"/>
            <a:ext cx="13817353" cy="2093538"/>
          </a:xfrm>
          <a:prstGeom prst="rect">
            <a:avLst/>
          </a:prstGeom>
          <a:noFill/>
        </p:spPr>
        <p:txBody>
          <a:bodyPr wrap="square">
            <a:spAutoFit/>
          </a:bodyPr>
          <a:lstStyle/>
          <a:p>
            <a:pPr algn="ctr"/>
            <a:r>
              <a:rPr sz="13431" b="1">
                <a:solidFill>
                  <a:srgbClr val="1D6FA5"/>
                </a:solidFill>
                <a:latin typeface="BIZ UDPGothic B"/>
                <a:ea typeface="BIZ UDPGothic B"/>
              </a:rPr>
              <a:t>ICC = 22.9%</a:t>
            </a:r>
          </a:p>
        </p:txBody>
      </p:sp>
      <p:sp>
        <p:nvSpPr>
          <p:cNvPr id="5" name="TextBox 4"/>
          <p:cNvSpPr txBox="1"/>
          <p:nvPr/>
        </p:nvSpPr>
        <p:spPr>
          <a:xfrm>
            <a:off x="362880" y="4884923"/>
            <a:ext cx="14333760" cy="4187076"/>
          </a:xfrm>
          <a:prstGeom prst="rect">
            <a:avLst/>
          </a:prstGeom>
          <a:noFill/>
        </p:spPr>
        <p:txBody>
          <a:bodyPr wrap="square">
            <a:spAutoFit/>
          </a:bodyPr>
          <a:lstStyle/>
          <a:p>
            <a:pPr marL="228600" lvl="0" indent="-228600">
              <a:spcBef>
                <a:spcPts val="610"/>
              </a:spcBef>
              <a:spcAft>
                <a:spcPts val="305"/>
              </a:spcAft>
              <a:buFont typeface="Wingdings" panose="05000000000000000000" pitchFamily="2" charset="2"/>
              <a:buChar char="n"/>
            </a:pPr>
            <a:r>
              <a:rPr sz="4273" b="0">
                <a:solidFill>
                  <a:srgbClr val="333333"/>
                </a:solidFill>
                <a:latin typeface="BIZ UDPGothic B"/>
                <a:ea typeface="BIZ UDPGothic B"/>
              </a:rPr>
              <a:t>自己負担額の</a:t>
            </a:r>
            <a:r>
              <a:rPr sz="4273" b="1">
                <a:solidFill>
                  <a:srgbClr val="1D6FA5"/>
                </a:solidFill>
                <a:latin typeface="BIZ UDPGothic B"/>
                <a:ea typeface="BIZ UDPGothic B"/>
              </a:rPr>
              <a:t>総分散の22.9%を</a:t>
            </a:r>
          </a:p>
          <a:p>
            <a:pPr marL="228600" lvl="0" indent="0">
              <a:spcBef>
                <a:spcPts val="0"/>
              </a:spcBef>
              <a:spcAft>
                <a:spcPts val="305"/>
              </a:spcAft>
              <a:buNone/>
            </a:pPr>
            <a:r>
              <a:rPr sz="4273" b="1">
                <a:solidFill>
                  <a:srgbClr val="1D6FA5"/>
                </a:solidFill>
                <a:latin typeface="BIZ UDPGothic B"/>
                <a:ea typeface="BIZ UDPGothic B"/>
              </a:rPr>
              <a:t>都道府県間のばらつきが占めた</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都道府県間分散 τ² = 4,765,092 ／ 機関内分散 σ² = 16,054,765</a:t>
            </a:r>
          </a:p>
          <a:p>
            <a:pPr marL="228600" lvl="0" indent="-228600">
              <a:spcBef>
                <a:spcPts val="2136"/>
              </a:spcBef>
              <a:spcAft>
                <a:spcPts val="305"/>
              </a:spcAft>
              <a:buFont typeface="Wingdings" panose="05000000000000000000" pitchFamily="2" charset="2"/>
              <a:buChar char="n"/>
            </a:pPr>
            <a:r>
              <a:rPr sz="4273" b="0">
                <a:solidFill>
                  <a:srgbClr val="333333"/>
                </a:solidFill>
                <a:latin typeface="BIZ UDPGothic B"/>
                <a:ea typeface="BIZ UDPGothic B"/>
              </a:rPr>
              <a:t>都道府県のクラスタリングを考慮すべき大きさであった</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93" y="13956"/>
            <a:ext cx="13077636" cy="1018855"/>
          </a:xfrm>
          <a:prstGeom prst="rect">
            <a:avLst/>
          </a:prstGeom>
          <a:noFill/>
        </p:spPr>
        <p:txBody>
          <a:bodyPr wrap="square">
            <a:spAutoFit/>
          </a:bodyPr>
          <a:lstStyle/>
          <a:p>
            <a:r>
              <a:rPr sz="4273" b="1">
                <a:solidFill>
                  <a:srgbClr val="333333"/>
                </a:solidFill>
                <a:latin typeface="BIZ UDPGothic B"/>
                <a:ea typeface="BIZ UDPGothic B"/>
              </a:rPr>
              <a:t>結果②：有意に低額となる機関特性（Model 3）</a:t>
            </a:r>
          </a:p>
        </p:txBody>
      </p:sp>
      <p:sp>
        <p:nvSpPr>
          <p:cNvPr id="3" name="TextBox 2"/>
          <p:cNvSpPr txBox="1"/>
          <p:nvPr/>
        </p:nvSpPr>
        <p:spPr>
          <a:xfrm>
            <a:off x="13705698" y="97698"/>
            <a:ext cx="1004898" cy="669932"/>
          </a:xfrm>
          <a:prstGeom prst="rect">
            <a:avLst/>
          </a:prstGeom>
          <a:noFill/>
        </p:spPr>
        <p:txBody>
          <a:bodyPr wrap="square">
            <a:spAutoFit/>
          </a:bodyPr>
          <a:lstStyle/>
          <a:p>
            <a:r>
              <a:rPr sz="3472" b="1">
                <a:solidFill>
                  <a:srgbClr val="333333"/>
                </a:solidFill>
                <a:latin typeface="BIZ UDPGothic B"/>
                <a:ea typeface="BIZ UDPGothic B"/>
              </a:rPr>
              <a:t>６</a:t>
            </a:r>
          </a:p>
        </p:txBody>
      </p:sp>
      <p:sp>
        <p:nvSpPr>
          <p:cNvPr id="4" name="TextBox 3"/>
          <p:cNvSpPr txBox="1"/>
          <p:nvPr/>
        </p:nvSpPr>
        <p:spPr>
          <a:xfrm>
            <a:off x="502449" y="1116553"/>
            <a:ext cx="13887138" cy="837415"/>
          </a:xfrm>
          <a:prstGeom prst="rect">
            <a:avLst/>
          </a:prstGeom>
          <a:noFill/>
        </p:spPr>
        <p:txBody>
          <a:bodyPr wrap="square">
            <a:spAutoFit/>
          </a:bodyPr>
          <a:lstStyle/>
          <a:p>
            <a:r>
              <a:rPr sz="4273" b="0">
                <a:solidFill>
                  <a:srgbClr val="333333"/>
                </a:solidFill>
                <a:latin typeface="BIZ UDPGothic B"/>
                <a:ea typeface="BIZ UDPGothic B"/>
              </a:rPr>
              <a:t>病院・検診車対応は</a:t>
            </a:r>
            <a:r>
              <a:rPr sz="4273" b="1">
                <a:solidFill>
                  <a:srgbClr val="1D6FA5"/>
                </a:solidFill>
                <a:latin typeface="BIZ UDPGothic B"/>
                <a:ea typeface="BIZ UDPGothic B"/>
              </a:rPr>
              <a:t>有意に低額</a:t>
            </a:r>
            <a:r>
              <a:rPr sz="3663" b="0">
                <a:solidFill>
                  <a:srgbClr val="333333"/>
                </a:solidFill>
                <a:latin typeface="BIZ UDPGothic B"/>
                <a:ea typeface="BIZ UDPGothic B"/>
              </a:rPr>
              <a:t>（胃カメラ対応は境界域）</a:t>
            </a:r>
          </a:p>
        </p:txBody>
      </p:sp>
      <p:sp>
        <p:nvSpPr>
          <p:cNvPr id="5" name="Rectangle 4"/>
          <p:cNvSpPr/>
          <p:nvPr/>
        </p:nvSpPr>
        <p:spPr>
          <a:xfrm>
            <a:off x="376836" y="2442461"/>
            <a:ext cx="4605784" cy="6001476"/>
          </a:xfrm>
          <a:prstGeom prst="rect">
            <a:avLst/>
          </a:prstGeom>
          <a:solidFill>
            <a:srgbClr val="FFFFFF"/>
          </a:solidFill>
          <a:ln w="43615">
            <a:solidFill>
              <a:srgbClr val="1D6FA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3663" b="1" dirty="0" err="1">
                <a:solidFill>
                  <a:srgbClr val="333333"/>
                </a:solidFill>
                <a:latin typeface="BIZ UDPGothic B"/>
                <a:ea typeface="BIZ UDPGothic B"/>
              </a:rPr>
              <a:t>病院</a:t>
            </a:r>
            <a:endParaRPr sz="3663" b="1" dirty="0">
              <a:solidFill>
                <a:srgbClr val="333333"/>
              </a:solidFill>
              <a:latin typeface="BIZ UDPGothic B"/>
              <a:ea typeface="BIZ UDPGothic B"/>
            </a:endParaRPr>
          </a:p>
          <a:p>
            <a:pPr algn="ctr">
              <a:spcBef>
                <a:spcPts val="2442"/>
              </a:spcBef>
            </a:pPr>
            <a:r>
              <a:rPr sz="6715" b="1" dirty="0">
                <a:solidFill>
                  <a:srgbClr val="1D6FA5"/>
                </a:solidFill>
                <a:latin typeface="BIZ UDPGothic B"/>
                <a:ea typeface="BIZ UDPGothic B"/>
              </a:rPr>
              <a:t>−1,279円</a:t>
            </a:r>
          </a:p>
          <a:p>
            <a:pPr algn="ctr">
              <a:spcBef>
                <a:spcPts val="2136"/>
              </a:spcBef>
            </a:pPr>
            <a:r>
              <a:rPr sz="3052" b="0" dirty="0">
                <a:solidFill>
                  <a:srgbClr val="333333"/>
                </a:solidFill>
                <a:latin typeface="BIZ UDPGothic B"/>
                <a:ea typeface="BIZ UDPGothic B"/>
              </a:rPr>
              <a:t>vs </a:t>
            </a:r>
            <a:r>
              <a:rPr sz="3052" b="0" dirty="0" err="1">
                <a:solidFill>
                  <a:srgbClr val="333333"/>
                </a:solidFill>
                <a:latin typeface="BIZ UDPGothic B"/>
                <a:ea typeface="BIZ UDPGothic B"/>
              </a:rPr>
              <a:t>クリニック・診療所</a:t>
            </a:r>
            <a:r>
              <a:rPr sz="3052" b="0" dirty="0">
                <a:solidFill>
                  <a:srgbClr val="333333"/>
                </a:solidFill>
                <a:latin typeface="BIZ UDPGothic B"/>
                <a:ea typeface="BIZ UDPGothic B"/>
              </a:rPr>
              <a:t>
95%CI</a:t>
            </a:r>
            <a:br>
              <a:rPr lang="en-US" sz="3052" b="0" dirty="0">
                <a:solidFill>
                  <a:srgbClr val="333333"/>
                </a:solidFill>
                <a:latin typeface="BIZ UDPGothic B"/>
                <a:ea typeface="BIZ UDPGothic B"/>
              </a:rPr>
            </a:br>
            <a:r>
              <a:rPr sz="3052" b="0" dirty="0">
                <a:solidFill>
                  <a:srgbClr val="333333"/>
                </a:solidFill>
                <a:latin typeface="BIZ UDPGothic B"/>
                <a:ea typeface="BIZ UDPGothic B"/>
              </a:rPr>
              <a:t> [−2,023, −535]
p = 0.001</a:t>
            </a:r>
          </a:p>
        </p:txBody>
      </p:sp>
      <p:sp>
        <p:nvSpPr>
          <p:cNvPr id="6" name="Rectangle 5"/>
          <p:cNvSpPr/>
          <p:nvPr/>
        </p:nvSpPr>
        <p:spPr>
          <a:xfrm>
            <a:off x="5261760" y="2442461"/>
            <a:ext cx="4605784" cy="6001476"/>
          </a:xfrm>
          <a:prstGeom prst="rect">
            <a:avLst/>
          </a:prstGeom>
          <a:solidFill>
            <a:srgbClr val="FFFFFF"/>
          </a:solidFill>
          <a:ln w="43615">
            <a:solidFill>
              <a:srgbClr val="1D6FA5"/>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3663" b="1" dirty="0" err="1">
                <a:solidFill>
                  <a:srgbClr val="333333"/>
                </a:solidFill>
                <a:latin typeface="BIZ UDPGothic B"/>
                <a:ea typeface="BIZ UDPGothic B"/>
              </a:rPr>
              <a:t>検診車対応</a:t>
            </a:r>
            <a:endParaRPr sz="3663" b="1" dirty="0">
              <a:solidFill>
                <a:srgbClr val="333333"/>
              </a:solidFill>
              <a:latin typeface="BIZ UDPGothic B"/>
              <a:ea typeface="BIZ UDPGothic B"/>
            </a:endParaRPr>
          </a:p>
          <a:p>
            <a:pPr algn="ctr">
              <a:spcBef>
                <a:spcPts val="2442"/>
              </a:spcBef>
            </a:pPr>
            <a:r>
              <a:rPr sz="6715" b="1" dirty="0">
                <a:solidFill>
                  <a:srgbClr val="1D6FA5"/>
                </a:solidFill>
                <a:latin typeface="BIZ UDPGothic B"/>
                <a:ea typeface="BIZ UDPGothic B"/>
              </a:rPr>
              <a:t>−1,267円</a:t>
            </a:r>
          </a:p>
          <a:p>
            <a:pPr algn="ctr">
              <a:spcBef>
                <a:spcPts val="2136"/>
              </a:spcBef>
            </a:pPr>
            <a:r>
              <a:rPr sz="3052" b="0" dirty="0">
                <a:solidFill>
                  <a:srgbClr val="333333"/>
                </a:solidFill>
                <a:latin typeface="BIZ UDPGothic B"/>
                <a:ea typeface="BIZ UDPGothic B"/>
              </a:rPr>
              <a:t>
95%CI </a:t>
            </a:r>
            <a:br>
              <a:rPr lang="en-US" sz="3052" b="0" dirty="0">
                <a:solidFill>
                  <a:srgbClr val="333333"/>
                </a:solidFill>
                <a:latin typeface="BIZ UDPGothic B"/>
                <a:ea typeface="BIZ UDPGothic B"/>
              </a:rPr>
            </a:br>
            <a:r>
              <a:rPr sz="3052" b="0" dirty="0">
                <a:solidFill>
                  <a:srgbClr val="333333"/>
                </a:solidFill>
                <a:latin typeface="BIZ UDPGothic B"/>
                <a:ea typeface="BIZ UDPGothic B"/>
              </a:rPr>
              <a:t>[−1,775, −760]
p &lt; 0.001</a:t>
            </a:r>
          </a:p>
        </p:txBody>
      </p:sp>
      <p:sp>
        <p:nvSpPr>
          <p:cNvPr id="7" name="Rectangle 6"/>
          <p:cNvSpPr/>
          <p:nvPr/>
        </p:nvSpPr>
        <p:spPr>
          <a:xfrm>
            <a:off x="10146683" y="2442461"/>
            <a:ext cx="4605784" cy="6001476"/>
          </a:xfrm>
          <a:prstGeom prst="rect">
            <a:avLst/>
          </a:prstGeom>
          <a:solidFill>
            <a:srgbClr val="FFFFFF"/>
          </a:solidFill>
          <a:ln w="43615">
            <a:solidFill>
              <a:srgbClr val="88888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3663" b="1" dirty="0" err="1">
                <a:solidFill>
                  <a:srgbClr val="333333"/>
                </a:solidFill>
                <a:latin typeface="BIZ UDPGothic B"/>
                <a:ea typeface="BIZ UDPGothic B"/>
              </a:rPr>
              <a:t>胃カメラ対応</a:t>
            </a:r>
            <a:endParaRPr sz="3663" b="1" dirty="0">
              <a:solidFill>
                <a:srgbClr val="333333"/>
              </a:solidFill>
              <a:latin typeface="BIZ UDPGothic B"/>
              <a:ea typeface="BIZ UDPGothic B"/>
            </a:endParaRPr>
          </a:p>
          <a:p>
            <a:pPr algn="ctr">
              <a:spcBef>
                <a:spcPts val="2442"/>
              </a:spcBef>
            </a:pPr>
            <a:r>
              <a:rPr sz="6715" b="1" dirty="0">
                <a:solidFill>
                  <a:srgbClr val="888888"/>
                </a:solidFill>
                <a:latin typeface="BIZ UDPGothic B"/>
                <a:ea typeface="BIZ UDPGothic B"/>
              </a:rPr>
              <a:t>−1,146円</a:t>
            </a:r>
          </a:p>
          <a:p>
            <a:pPr algn="ctr">
              <a:spcBef>
                <a:spcPts val="2136"/>
              </a:spcBef>
            </a:pPr>
            <a:r>
              <a:rPr sz="3052" b="0" dirty="0" err="1">
                <a:solidFill>
                  <a:srgbClr val="333333"/>
                </a:solidFill>
                <a:latin typeface="BIZ UDPGothic B"/>
                <a:ea typeface="BIZ UDPGothic B"/>
              </a:rPr>
              <a:t>参考（境界域</a:t>
            </a:r>
            <a:r>
              <a:rPr sz="3052" b="0" dirty="0">
                <a:solidFill>
                  <a:srgbClr val="333333"/>
                </a:solidFill>
                <a:latin typeface="BIZ UDPGothic B"/>
                <a:ea typeface="BIZ UDPGothic B"/>
              </a:rPr>
              <a:t>）
95%CI </a:t>
            </a:r>
            <a:br>
              <a:rPr lang="en-US" sz="3052" b="0" dirty="0">
                <a:solidFill>
                  <a:srgbClr val="333333"/>
                </a:solidFill>
                <a:latin typeface="BIZ UDPGothic B"/>
                <a:ea typeface="BIZ UDPGothic B"/>
              </a:rPr>
            </a:br>
            <a:r>
              <a:rPr sz="3052" b="0" dirty="0">
                <a:solidFill>
                  <a:srgbClr val="333333"/>
                </a:solidFill>
                <a:latin typeface="BIZ UDPGothic B"/>
                <a:ea typeface="BIZ UDPGothic B"/>
              </a:rPr>
              <a:t>[−2,313, +21]
p = 0.054</a:t>
            </a:r>
          </a:p>
        </p:txBody>
      </p:sp>
      <p:sp>
        <p:nvSpPr>
          <p:cNvPr id="8" name="TextBox 7"/>
          <p:cNvSpPr txBox="1"/>
          <p:nvPr/>
        </p:nvSpPr>
        <p:spPr>
          <a:xfrm>
            <a:off x="502449" y="8792861"/>
            <a:ext cx="14096492" cy="837415"/>
          </a:xfrm>
          <a:prstGeom prst="rect">
            <a:avLst/>
          </a:prstGeom>
          <a:noFill/>
        </p:spPr>
        <p:txBody>
          <a:bodyPr wrap="square">
            <a:spAutoFit/>
          </a:bodyPr>
          <a:lstStyle/>
          <a:p>
            <a:r>
              <a:rPr sz="3052" b="0">
                <a:solidFill>
                  <a:srgbClr val="333333"/>
                </a:solidFill>
                <a:latin typeface="BIZ UDPGothic B"/>
                <a:ea typeface="BIZ UDPGothic B"/>
              </a:rPr>
              <a:t>事業規模や団体健診の多さといった運営面の特徴を反映している可能性がある
（因果関係を示すものではない）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93" y="13956"/>
            <a:ext cx="13077636" cy="1018855"/>
          </a:xfrm>
          <a:prstGeom prst="rect">
            <a:avLst/>
          </a:prstGeom>
          <a:noFill/>
        </p:spPr>
        <p:txBody>
          <a:bodyPr wrap="square">
            <a:spAutoFit/>
          </a:bodyPr>
          <a:lstStyle/>
          <a:p>
            <a:r>
              <a:rPr sz="4273" b="1">
                <a:solidFill>
                  <a:srgbClr val="333333"/>
                </a:solidFill>
                <a:latin typeface="BIZ UDPGothic B"/>
                <a:ea typeface="BIZ UDPGothic B"/>
              </a:rPr>
              <a:t>結果③：Model 3（フルモデル）の固定効果</a:t>
            </a:r>
          </a:p>
        </p:txBody>
      </p:sp>
      <p:sp>
        <p:nvSpPr>
          <p:cNvPr id="3" name="TextBox 2"/>
          <p:cNvSpPr txBox="1"/>
          <p:nvPr/>
        </p:nvSpPr>
        <p:spPr>
          <a:xfrm>
            <a:off x="13705698" y="97698"/>
            <a:ext cx="1004898" cy="669932"/>
          </a:xfrm>
          <a:prstGeom prst="rect">
            <a:avLst/>
          </a:prstGeom>
          <a:noFill/>
        </p:spPr>
        <p:txBody>
          <a:bodyPr wrap="square">
            <a:spAutoFit/>
          </a:bodyPr>
          <a:lstStyle/>
          <a:p>
            <a:r>
              <a:rPr sz="3472" b="1">
                <a:solidFill>
                  <a:srgbClr val="333333"/>
                </a:solidFill>
                <a:latin typeface="BIZ UDPGothic B"/>
                <a:ea typeface="BIZ UDPGothic B"/>
              </a:rPr>
              <a:t>７</a:t>
            </a:r>
          </a:p>
        </p:txBody>
      </p:sp>
      <p:sp>
        <p:nvSpPr>
          <p:cNvPr id="4" name="TextBox 3"/>
          <p:cNvSpPr txBox="1"/>
          <p:nvPr/>
        </p:nvSpPr>
        <p:spPr>
          <a:xfrm>
            <a:off x="502449" y="1088640"/>
            <a:ext cx="13887138" cy="837415"/>
          </a:xfrm>
          <a:prstGeom prst="rect">
            <a:avLst/>
          </a:prstGeom>
          <a:noFill/>
        </p:spPr>
        <p:txBody>
          <a:bodyPr wrap="square">
            <a:spAutoFit/>
          </a:bodyPr>
          <a:lstStyle/>
          <a:p>
            <a:r>
              <a:rPr sz="3663" b="0">
                <a:solidFill>
                  <a:srgbClr val="333333"/>
                </a:solidFill>
                <a:latin typeface="BIZ UDPGothic B"/>
                <a:ea typeface="BIZ UDPGothic B"/>
              </a:rPr>
              <a:t>地域変数では</a:t>
            </a:r>
            <a:r>
              <a:rPr sz="3663" b="1">
                <a:solidFill>
                  <a:srgbClr val="1D6FA5"/>
                </a:solidFill>
                <a:latin typeface="BIZ UDPGothic B"/>
                <a:ea typeface="BIZ UDPGothic B"/>
              </a:rPr>
              <a:t>県民所得が最大の正の係数</a:t>
            </a:r>
            <a:r>
              <a:rPr sz="3663" b="0">
                <a:solidFill>
                  <a:srgbClr val="333333"/>
                </a:solidFill>
                <a:latin typeface="BIZ UDPGothic B"/>
                <a:ea typeface="BIZ UDPGothic B"/>
              </a:rPr>
              <a:t>（有意水準には未達）</a:t>
            </a:r>
          </a:p>
        </p:txBody>
      </p:sp>
      <p:graphicFrame>
        <p:nvGraphicFramePr>
          <p:cNvPr id="5" name="Table 4"/>
          <p:cNvGraphicFramePr>
            <a:graphicFrameLocks noGrp="1"/>
          </p:cNvGraphicFramePr>
          <p:nvPr/>
        </p:nvGraphicFramePr>
        <p:xfrm>
          <a:off x="767630" y="2163323"/>
          <a:ext cx="13538213" cy="6531840"/>
        </p:xfrm>
        <a:graphic>
          <a:graphicData uri="http://schemas.openxmlformats.org/drawingml/2006/table">
            <a:tbl>
              <a:tblPr firstRow="1" bandRow="1">
                <a:tableStyleId>{5C22544A-7EE6-4342-B048-85BDC9FD1C3A}</a:tableStyleId>
              </a:tblPr>
              <a:tblGrid>
                <a:gridCol w="5037475">
                  <a:extLst>
                    <a:ext uri="{9D8B030D-6E8A-4147-A177-3AD203B41FA5}">
                      <a16:colId xmlns:a16="http://schemas.microsoft.com/office/drawing/2014/main" val="20000"/>
                    </a:ext>
                  </a:extLst>
                </a:gridCol>
                <a:gridCol w="2518737">
                  <a:extLst>
                    <a:ext uri="{9D8B030D-6E8A-4147-A177-3AD203B41FA5}">
                      <a16:colId xmlns:a16="http://schemas.microsoft.com/office/drawing/2014/main" val="20001"/>
                    </a:ext>
                  </a:extLst>
                </a:gridCol>
                <a:gridCol w="4092948">
                  <a:extLst>
                    <a:ext uri="{9D8B030D-6E8A-4147-A177-3AD203B41FA5}">
                      <a16:colId xmlns:a16="http://schemas.microsoft.com/office/drawing/2014/main" val="20002"/>
                    </a:ext>
                  </a:extLst>
                </a:gridCol>
                <a:gridCol w="1889053">
                  <a:extLst>
                    <a:ext uri="{9D8B030D-6E8A-4147-A177-3AD203B41FA5}">
                      <a16:colId xmlns:a16="http://schemas.microsoft.com/office/drawing/2014/main" val="20003"/>
                    </a:ext>
                  </a:extLst>
                </a:gridCol>
              </a:tblGrid>
              <a:tr h="725760">
                <a:tc>
                  <a:txBody>
                    <a:bodyPr/>
                    <a:lstStyle/>
                    <a:p>
                      <a:pPr algn="ctr"/>
                      <a:r>
                        <a:rPr sz="2900" b="1">
                          <a:solidFill>
                            <a:srgbClr val="FFFFFF"/>
                          </a:solidFill>
                          <a:latin typeface="BIZ UDPGothic B"/>
                          <a:ea typeface="BIZ UDPGothic B"/>
                        </a:rPr>
                        <a:t>変数</a:t>
                      </a:r>
                    </a:p>
                  </a:txBody>
                  <a:tcPr>
                    <a:solidFill>
                      <a:srgbClr val="1D6FA5"/>
                    </a:solidFill>
                  </a:tcPr>
                </a:tc>
                <a:tc>
                  <a:txBody>
                    <a:bodyPr/>
                    <a:lstStyle/>
                    <a:p>
                      <a:pPr algn="ctr"/>
                      <a:r>
                        <a:rPr sz="2900" b="1">
                          <a:solidFill>
                            <a:srgbClr val="FFFFFF"/>
                          </a:solidFill>
                          <a:latin typeface="BIZ UDPGothic B"/>
                          <a:ea typeface="BIZ UDPGothic B"/>
                        </a:rPr>
                        <a:t>係数（円）</a:t>
                      </a:r>
                    </a:p>
                  </a:txBody>
                  <a:tcPr>
                    <a:solidFill>
                      <a:srgbClr val="1D6FA5"/>
                    </a:solidFill>
                  </a:tcPr>
                </a:tc>
                <a:tc>
                  <a:txBody>
                    <a:bodyPr/>
                    <a:lstStyle/>
                    <a:p>
                      <a:pPr algn="ctr"/>
                      <a:r>
                        <a:rPr sz="2900" b="1">
                          <a:solidFill>
                            <a:srgbClr val="FFFFFF"/>
                          </a:solidFill>
                          <a:latin typeface="BIZ UDPGothic B"/>
                          <a:ea typeface="BIZ UDPGothic B"/>
                        </a:rPr>
                        <a:t>95%信頼区間</a:t>
                      </a:r>
                    </a:p>
                  </a:txBody>
                  <a:tcPr>
                    <a:solidFill>
                      <a:srgbClr val="1D6FA5"/>
                    </a:solidFill>
                  </a:tcPr>
                </a:tc>
                <a:tc>
                  <a:txBody>
                    <a:bodyPr/>
                    <a:lstStyle/>
                    <a:p>
                      <a:pPr algn="ctr"/>
                      <a:r>
                        <a:rPr sz="2900" b="1">
                          <a:solidFill>
                            <a:srgbClr val="FFFFFF"/>
                          </a:solidFill>
                          <a:latin typeface="BIZ UDPGothic B"/>
                          <a:ea typeface="BIZ UDPGothic B"/>
                        </a:rPr>
                        <a:t>p値</a:t>
                      </a:r>
                    </a:p>
                  </a:txBody>
                  <a:tcPr>
                    <a:solidFill>
                      <a:srgbClr val="1D6FA5"/>
                    </a:solidFill>
                  </a:tcPr>
                </a:tc>
                <a:extLst>
                  <a:ext uri="{0D108BD9-81ED-4DB2-BD59-A6C34878D82A}">
                    <a16:rowId xmlns:a16="http://schemas.microsoft.com/office/drawing/2014/main" val="10000"/>
                  </a:ext>
                </a:extLst>
              </a:tr>
              <a:tr h="725760">
                <a:tc>
                  <a:txBody>
                    <a:bodyPr/>
                    <a:lstStyle/>
                    <a:p>
                      <a:pPr algn="ctr"/>
                      <a:r>
                        <a:rPr sz="2900" b="1">
                          <a:solidFill>
                            <a:srgbClr val="1D6FA5"/>
                          </a:solidFill>
                          <a:latin typeface="BIZ UDPGothic B"/>
                          <a:ea typeface="BIZ UDPGothic B"/>
                        </a:rPr>
                        <a:t>病院（vs クリニック）</a:t>
                      </a:r>
                    </a:p>
                  </a:txBody>
                  <a:tcPr>
                    <a:solidFill>
                      <a:srgbClr val="EAF4FB"/>
                    </a:solidFill>
                  </a:tcPr>
                </a:tc>
                <a:tc>
                  <a:txBody>
                    <a:bodyPr/>
                    <a:lstStyle/>
                    <a:p>
                      <a:pPr algn="ctr"/>
                      <a:r>
                        <a:rPr sz="2900" b="1">
                          <a:solidFill>
                            <a:srgbClr val="1D6FA5"/>
                          </a:solidFill>
                          <a:latin typeface="BIZ UDPGothic B"/>
                          <a:ea typeface="BIZ UDPGothic B"/>
                        </a:rPr>
                        <a:t>−1,279</a:t>
                      </a:r>
                    </a:p>
                  </a:txBody>
                  <a:tcPr>
                    <a:solidFill>
                      <a:srgbClr val="EAF4FB"/>
                    </a:solidFill>
                  </a:tcPr>
                </a:tc>
                <a:tc>
                  <a:txBody>
                    <a:bodyPr/>
                    <a:lstStyle/>
                    <a:p>
                      <a:pPr algn="ctr"/>
                      <a:r>
                        <a:rPr sz="2900" b="0">
                          <a:solidFill>
                            <a:srgbClr val="333333"/>
                          </a:solidFill>
                          <a:latin typeface="BIZ UDPGothic B"/>
                          <a:ea typeface="BIZ UDPGothic B"/>
                        </a:rPr>
                        <a:t>[−2,023, −535]</a:t>
                      </a:r>
                    </a:p>
                  </a:txBody>
                  <a:tcPr>
                    <a:solidFill>
                      <a:srgbClr val="EAF4FB"/>
                    </a:solidFill>
                  </a:tcPr>
                </a:tc>
                <a:tc>
                  <a:txBody>
                    <a:bodyPr/>
                    <a:lstStyle/>
                    <a:p>
                      <a:pPr algn="ctr"/>
                      <a:r>
                        <a:rPr sz="2900" b="1">
                          <a:solidFill>
                            <a:srgbClr val="1D6FA5"/>
                          </a:solidFill>
                          <a:latin typeface="BIZ UDPGothic B"/>
                          <a:ea typeface="BIZ UDPGothic B"/>
                        </a:rPr>
                        <a:t>0.001</a:t>
                      </a:r>
                    </a:p>
                  </a:txBody>
                  <a:tcPr>
                    <a:solidFill>
                      <a:srgbClr val="EAF4FB"/>
                    </a:solidFill>
                  </a:tcPr>
                </a:tc>
                <a:extLst>
                  <a:ext uri="{0D108BD9-81ED-4DB2-BD59-A6C34878D82A}">
                    <a16:rowId xmlns:a16="http://schemas.microsoft.com/office/drawing/2014/main" val="10001"/>
                  </a:ext>
                </a:extLst>
              </a:tr>
              <a:tr h="725760">
                <a:tc>
                  <a:txBody>
                    <a:bodyPr/>
                    <a:lstStyle/>
                    <a:p>
                      <a:pPr algn="ctr"/>
                      <a:r>
                        <a:rPr sz="2900" b="0">
                          <a:solidFill>
                            <a:srgbClr val="333333"/>
                          </a:solidFill>
                          <a:latin typeface="BIZ UDPGothic B"/>
                          <a:ea typeface="BIZ UDPGothic B"/>
                        </a:rPr>
                        <a:t>胃カメラ対応</a:t>
                      </a:r>
                    </a:p>
                  </a:txBody>
                  <a:tcPr>
                    <a:solidFill>
                      <a:srgbClr val="FFFFFF"/>
                    </a:solidFill>
                  </a:tcPr>
                </a:tc>
                <a:tc>
                  <a:txBody>
                    <a:bodyPr/>
                    <a:lstStyle/>
                    <a:p>
                      <a:pPr algn="ctr"/>
                      <a:r>
                        <a:rPr sz="2900" b="0">
                          <a:solidFill>
                            <a:srgbClr val="333333"/>
                          </a:solidFill>
                          <a:latin typeface="BIZ UDPGothic B"/>
                          <a:ea typeface="BIZ UDPGothic B"/>
                        </a:rPr>
                        <a:t>−1,146</a:t>
                      </a:r>
                    </a:p>
                  </a:txBody>
                  <a:tcPr>
                    <a:solidFill>
                      <a:srgbClr val="FFFFFF"/>
                    </a:solidFill>
                  </a:tcPr>
                </a:tc>
                <a:tc>
                  <a:txBody>
                    <a:bodyPr/>
                    <a:lstStyle/>
                    <a:p>
                      <a:pPr algn="ctr"/>
                      <a:r>
                        <a:rPr sz="2900" b="0">
                          <a:solidFill>
                            <a:srgbClr val="333333"/>
                          </a:solidFill>
                          <a:latin typeface="BIZ UDPGothic B"/>
                          <a:ea typeface="BIZ UDPGothic B"/>
                        </a:rPr>
                        <a:t>[−2,313, +21]</a:t>
                      </a:r>
                    </a:p>
                  </a:txBody>
                  <a:tcPr>
                    <a:solidFill>
                      <a:srgbClr val="FFFFFF"/>
                    </a:solidFill>
                  </a:tcPr>
                </a:tc>
                <a:tc>
                  <a:txBody>
                    <a:bodyPr/>
                    <a:lstStyle/>
                    <a:p>
                      <a:pPr algn="ctr"/>
                      <a:r>
                        <a:rPr sz="2900" b="0">
                          <a:solidFill>
                            <a:srgbClr val="333333"/>
                          </a:solidFill>
                          <a:latin typeface="BIZ UDPGothic B"/>
                          <a:ea typeface="BIZ UDPGothic B"/>
                        </a:rPr>
                        <a:t>0.054</a:t>
                      </a:r>
                    </a:p>
                  </a:txBody>
                  <a:tcPr>
                    <a:solidFill>
                      <a:srgbClr val="FFFFFF"/>
                    </a:solidFill>
                  </a:tcPr>
                </a:tc>
                <a:extLst>
                  <a:ext uri="{0D108BD9-81ED-4DB2-BD59-A6C34878D82A}">
                    <a16:rowId xmlns:a16="http://schemas.microsoft.com/office/drawing/2014/main" val="10002"/>
                  </a:ext>
                </a:extLst>
              </a:tr>
              <a:tr h="725760">
                <a:tc>
                  <a:txBody>
                    <a:bodyPr/>
                    <a:lstStyle/>
                    <a:p>
                      <a:pPr algn="ctr"/>
                      <a:r>
                        <a:rPr sz="2900" b="1">
                          <a:solidFill>
                            <a:srgbClr val="1D6FA5"/>
                          </a:solidFill>
                          <a:latin typeface="BIZ UDPGothic B"/>
                          <a:ea typeface="BIZ UDPGothic B"/>
                        </a:rPr>
                        <a:t>検診車対応</a:t>
                      </a:r>
                    </a:p>
                  </a:txBody>
                  <a:tcPr>
                    <a:solidFill>
                      <a:srgbClr val="EAF4FB"/>
                    </a:solidFill>
                  </a:tcPr>
                </a:tc>
                <a:tc>
                  <a:txBody>
                    <a:bodyPr/>
                    <a:lstStyle/>
                    <a:p>
                      <a:pPr algn="ctr"/>
                      <a:r>
                        <a:rPr sz="2900" b="1">
                          <a:solidFill>
                            <a:srgbClr val="1D6FA5"/>
                          </a:solidFill>
                          <a:latin typeface="BIZ UDPGothic B"/>
                          <a:ea typeface="BIZ UDPGothic B"/>
                        </a:rPr>
                        <a:t>−1,267</a:t>
                      </a:r>
                    </a:p>
                  </a:txBody>
                  <a:tcPr>
                    <a:solidFill>
                      <a:srgbClr val="EAF4FB"/>
                    </a:solidFill>
                  </a:tcPr>
                </a:tc>
                <a:tc>
                  <a:txBody>
                    <a:bodyPr/>
                    <a:lstStyle/>
                    <a:p>
                      <a:pPr algn="ctr"/>
                      <a:r>
                        <a:rPr sz="2900" b="0">
                          <a:solidFill>
                            <a:srgbClr val="333333"/>
                          </a:solidFill>
                          <a:latin typeface="BIZ UDPGothic B"/>
                          <a:ea typeface="BIZ UDPGothic B"/>
                        </a:rPr>
                        <a:t>[−1,775, −760]</a:t>
                      </a:r>
                    </a:p>
                  </a:txBody>
                  <a:tcPr>
                    <a:solidFill>
                      <a:srgbClr val="EAF4FB"/>
                    </a:solidFill>
                  </a:tcPr>
                </a:tc>
                <a:tc>
                  <a:txBody>
                    <a:bodyPr/>
                    <a:lstStyle/>
                    <a:p>
                      <a:pPr algn="ctr"/>
                      <a:r>
                        <a:rPr sz="2900" b="1">
                          <a:solidFill>
                            <a:srgbClr val="1D6FA5"/>
                          </a:solidFill>
                          <a:latin typeface="BIZ UDPGothic B"/>
                          <a:ea typeface="BIZ UDPGothic B"/>
                        </a:rPr>
                        <a:t>&lt;0.001</a:t>
                      </a:r>
                    </a:p>
                  </a:txBody>
                  <a:tcPr>
                    <a:solidFill>
                      <a:srgbClr val="EAF4FB"/>
                    </a:solidFill>
                  </a:tcPr>
                </a:tc>
                <a:extLst>
                  <a:ext uri="{0D108BD9-81ED-4DB2-BD59-A6C34878D82A}">
                    <a16:rowId xmlns:a16="http://schemas.microsoft.com/office/drawing/2014/main" val="10003"/>
                  </a:ext>
                </a:extLst>
              </a:tr>
              <a:tr h="725760">
                <a:tc>
                  <a:txBody>
                    <a:bodyPr/>
                    <a:lstStyle/>
                    <a:p>
                      <a:pPr algn="ctr"/>
                      <a:r>
                        <a:rPr sz="2900" b="0">
                          <a:solidFill>
                            <a:srgbClr val="333333"/>
                          </a:solidFill>
                          <a:latin typeface="BIZ UDPGothic B"/>
                          <a:ea typeface="BIZ UDPGothic B"/>
                        </a:rPr>
                        <a:t>土日祝対応（段階）</a:t>
                      </a:r>
                    </a:p>
                  </a:txBody>
                  <a:tcPr>
                    <a:solidFill>
                      <a:srgbClr val="FFFFFF"/>
                    </a:solidFill>
                  </a:tcPr>
                </a:tc>
                <a:tc>
                  <a:txBody>
                    <a:bodyPr/>
                    <a:lstStyle/>
                    <a:p>
                      <a:pPr algn="ctr"/>
                      <a:r>
                        <a:rPr sz="2900" b="0">
                          <a:solidFill>
                            <a:srgbClr val="333333"/>
                          </a:solidFill>
                          <a:latin typeface="BIZ UDPGothic B"/>
                          <a:ea typeface="BIZ UDPGothic B"/>
                        </a:rPr>
                        <a:t>−188</a:t>
                      </a:r>
                    </a:p>
                  </a:txBody>
                  <a:tcPr>
                    <a:solidFill>
                      <a:srgbClr val="FFFFFF"/>
                    </a:solidFill>
                  </a:tcPr>
                </a:tc>
                <a:tc>
                  <a:txBody>
                    <a:bodyPr/>
                    <a:lstStyle/>
                    <a:p>
                      <a:pPr algn="ctr"/>
                      <a:r>
                        <a:rPr sz="2900" b="0">
                          <a:solidFill>
                            <a:srgbClr val="333333"/>
                          </a:solidFill>
                          <a:latin typeface="BIZ UDPGothic B"/>
                          <a:ea typeface="BIZ UDPGothic B"/>
                        </a:rPr>
                        <a:t>[−526, 149]</a:t>
                      </a:r>
                    </a:p>
                  </a:txBody>
                  <a:tcPr>
                    <a:solidFill>
                      <a:srgbClr val="FFFFFF"/>
                    </a:solidFill>
                  </a:tcPr>
                </a:tc>
                <a:tc>
                  <a:txBody>
                    <a:bodyPr/>
                    <a:lstStyle/>
                    <a:p>
                      <a:pPr algn="ctr"/>
                      <a:r>
                        <a:rPr sz="2900" b="0">
                          <a:solidFill>
                            <a:srgbClr val="333333"/>
                          </a:solidFill>
                          <a:latin typeface="BIZ UDPGothic B"/>
                          <a:ea typeface="BIZ UDPGothic B"/>
                        </a:rPr>
                        <a:t>0.275</a:t>
                      </a:r>
                    </a:p>
                  </a:txBody>
                  <a:tcPr>
                    <a:solidFill>
                      <a:srgbClr val="FFFFFF"/>
                    </a:solidFill>
                  </a:tcPr>
                </a:tc>
                <a:extLst>
                  <a:ext uri="{0D108BD9-81ED-4DB2-BD59-A6C34878D82A}">
                    <a16:rowId xmlns:a16="http://schemas.microsoft.com/office/drawing/2014/main" val="10004"/>
                  </a:ext>
                </a:extLst>
              </a:tr>
              <a:tr h="725760">
                <a:tc>
                  <a:txBody>
                    <a:bodyPr/>
                    <a:lstStyle/>
                    <a:p>
                      <a:pPr algn="ctr"/>
                      <a:r>
                        <a:rPr sz="2900" b="0">
                          <a:solidFill>
                            <a:srgbClr val="333333"/>
                          </a:solidFill>
                          <a:latin typeface="BIZ UDPGothic B"/>
                          <a:ea typeface="BIZ UDPGothic B"/>
                        </a:rPr>
                        <a:t>政令指定都市</a:t>
                      </a:r>
                    </a:p>
                  </a:txBody>
                  <a:tcPr>
                    <a:solidFill>
                      <a:srgbClr val="EAF4FB"/>
                    </a:solidFill>
                  </a:tcPr>
                </a:tc>
                <a:tc>
                  <a:txBody>
                    <a:bodyPr/>
                    <a:lstStyle/>
                    <a:p>
                      <a:pPr algn="ctr"/>
                      <a:r>
                        <a:rPr sz="2900" b="0">
                          <a:solidFill>
                            <a:srgbClr val="333333"/>
                          </a:solidFill>
                          <a:latin typeface="BIZ UDPGothic B"/>
                          <a:ea typeface="BIZ UDPGothic B"/>
                        </a:rPr>
                        <a:t>+309</a:t>
                      </a:r>
                    </a:p>
                  </a:txBody>
                  <a:tcPr>
                    <a:solidFill>
                      <a:srgbClr val="EAF4FB"/>
                    </a:solidFill>
                  </a:tcPr>
                </a:tc>
                <a:tc>
                  <a:txBody>
                    <a:bodyPr/>
                    <a:lstStyle/>
                    <a:p>
                      <a:pPr algn="ctr"/>
                      <a:r>
                        <a:rPr sz="2900" b="0">
                          <a:solidFill>
                            <a:srgbClr val="333333"/>
                          </a:solidFill>
                          <a:latin typeface="BIZ UDPGothic B"/>
                          <a:ea typeface="BIZ UDPGothic B"/>
                        </a:rPr>
                        <a:t>[−344, 961]</a:t>
                      </a:r>
                    </a:p>
                  </a:txBody>
                  <a:tcPr>
                    <a:solidFill>
                      <a:srgbClr val="EAF4FB"/>
                    </a:solidFill>
                  </a:tcPr>
                </a:tc>
                <a:tc>
                  <a:txBody>
                    <a:bodyPr/>
                    <a:lstStyle/>
                    <a:p>
                      <a:pPr algn="ctr"/>
                      <a:r>
                        <a:rPr sz="2900" b="0">
                          <a:solidFill>
                            <a:srgbClr val="333333"/>
                          </a:solidFill>
                          <a:latin typeface="BIZ UDPGothic B"/>
                          <a:ea typeface="BIZ UDPGothic B"/>
                        </a:rPr>
                        <a:t>0.354</a:t>
                      </a:r>
                    </a:p>
                  </a:txBody>
                  <a:tcPr>
                    <a:solidFill>
                      <a:srgbClr val="EAF4FB"/>
                    </a:solidFill>
                  </a:tcPr>
                </a:tc>
                <a:extLst>
                  <a:ext uri="{0D108BD9-81ED-4DB2-BD59-A6C34878D82A}">
                    <a16:rowId xmlns:a16="http://schemas.microsoft.com/office/drawing/2014/main" val="10005"/>
                  </a:ext>
                </a:extLst>
              </a:tr>
              <a:tr h="725760">
                <a:tc>
                  <a:txBody>
                    <a:bodyPr/>
                    <a:lstStyle/>
                    <a:p>
                      <a:pPr algn="ctr"/>
                      <a:r>
                        <a:rPr sz="2900" b="0">
                          <a:solidFill>
                            <a:srgbClr val="333333"/>
                          </a:solidFill>
                          <a:latin typeface="BIZ UDPGothic B"/>
                          <a:ea typeface="BIZ UDPGothic B"/>
                        </a:rPr>
                        <a:t>log(人口密度)</a:t>
                      </a:r>
                    </a:p>
                  </a:txBody>
                  <a:tcPr>
                    <a:solidFill>
                      <a:srgbClr val="FFFFFF"/>
                    </a:solidFill>
                  </a:tcPr>
                </a:tc>
                <a:tc>
                  <a:txBody>
                    <a:bodyPr/>
                    <a:lstStyle/>
                    <a:p>
                      <a:pPr algn="ctr"/>
                      <a:r>
                        <a:rPr sz="2900" b="0">
                          <a:solidFill>
                            <a:srgbClr val="333333"/>
                          </a:solidFill>
                          <a:latin typeface="BIZ UDPGothic B"/>
                          <a:ea typeface="BIZ UDPGothic B"/>
                        </a:rPr>
                        <a:t>+245</a:t>
                      </a:r>
                    </a:p>
                  </a:txBody>
                  <a:tcPr>
                    <a:solidFill>
                      <a:srgbClr val="FFFFFF"/>
                    </a:solidFill>
                  </a:tcPr>
                </a:tc>
                <a:tc>
                  <a:txBody>
                    <a:bodyPr/>
                    <a:lstStyle/>
                    <a:p>
                      <a:pPr algn="ctr"/>
                      <a:r>
                        <a:rPr sz="2900" b="0">
                          <a:solidFill>
                            <a:srgbClr val="333333"/>
                          </a:solidFill>
                          <a:latin typeface="BIZ UDPGothic B"/>
                          <a:ea typeface="BIZ UDPGothic B"/>
                        </a:rPr>
                        <a:t>[−497, 987]</a:t>
                      </a:r>
                    </a:p>
                  </a:txBody>
                  <a:tcPr>
                    <a:solidFill>
                      <a:srgbClr val="FFFFFF"/>
                    </a:solidFill>
                  </a:tcPr>
                </a:tc>
                <a:tc>
                  <a:txBody>
                    <a:bodyPr/>
                    <a:lstStyle/>
                    <a:p>
                      <a:pPr algn="ctr"/>
                      <a:r>
                        <a:rPr sz="2900" b="0">
                          <a:solidFill>
                            <a:srgbClr val="333333"/>
                          </a:solidFill>
                          <a:latin typeface="BIZ UDPGothic B"/>
                          <a:ea typeface="BIZ UDPGothic B"/>
                        </a:rPr>
                        <a:t>0.518</a:t>
                      </a:r>
                    </a:p>
                  </a:txBody>
                  <a:tcPr>
                    <a:solidFill>
                      <a:srgbClr val="FFFFFF"/>
                    </a:solidFill>
                  </a:tcPr>
                </a:tc>
                <a:extLst>
                  <a:ext uri="{0D108BD9-81ED-4DB2-BD59-A6C34878D82A}">
                    <a16:rowId xmlns:a16="http://schemas.microsoft.com/office/drawing/2014/main" val="10006"/>
                  </a:ext>
                </a:extLst>
              </a:tr>
              <a:tr h="725760">
                <a:tc>
                  <a:txBody>
                    <a:bodyPr/>
                    <a:lstStyle/>
                    <a:p>
                      <a:pPr algn="ctr"/>
                      <a:r>
                        <a:rPr sz="2900" b="0">
                          <a:solidFill>
                            <a:srgbClr val="1D6FA5"/>
                          </a:solidFill>
                          <a:latin typeface="BIZ UDPGothic B"/>
                          <a:ea typeface="BIZ UDPGothic B"/>
                        </a:rPr>
                        <a:t>log(県民所得)</a:t>
                      </a:r>
                    </a:p>
                  </a:txBody>
                  <a:tcPr>
                    <a:solidFill>
                      <a:srgbClr val="EAF4FB"/>
                    </a:solidFill>
                  </a:tcPr>
                </a:tc>
                <a:tc>
                  <a:txBody>
                    <a:bodyPr/>
                    <a:lstStyle/>
                    <a:p>
                      <a:pPr algn="ctr"/>
                      <a:r>
                        <a:rPr sz="2900" b="0">
                          <a:solidFill>
                            <a:srgbClr val="1D6FA5"/>
                          </a:solidFill>
                          <a:latin typeface="BIZ UDPGothic B"/>
                          <a:ea typeface="BIZ UDPGothic B"/>
                        </a:rPr>
                        <a:t>+4,139</a:t>
                      </a:r>
                    </a:p>
                  </a:txBody>
                  <a:tcPr>
                    <a:solidFill>
                      <a:srgbClr val="EAF4FB"/>
                    </a:solidFill>
                  </a:tcPr>
                </a:tc>
                <a:tc>
                  <a:txBody>
                    <a:bodyPr/>
                    <a:lstStyle/>
                    <a:p>
                      <a:pPr algn="ctr"/>
                      <a:r>
                        <a:rPr sz="2900" b="0">
                          <a:solidFill>
                            <a:srgbClr val="333333"/>
                          </a:solidFill>
                          <a:latin typeface="BIZ UDPGothic B"/>
                          <a:ea typeface="BIZ UDPGothic B"/>
                        </a:rPr>
                        <a:t>[−1,112, 9,389]</a:t>
                      </a:r>
                    </a:p>
                  </a:txBody>
                  <a:tcPr>
                    <a:solidFill>
                      <a:srgbClr val="EAF4FB"/>
                    </a:solidFill>
                  </a:tcPr>
                </a:tc>
                <a:tc>
                  <a:txBody>
                    <a:bodyPr/>
                    <a:lstStyle/>
                    <a:p>
                      <a:pPr algn="ctr"/>
                      <a:r>
                        <a:rPr sz="2900" b="0">
                          <a:solidFill>
                            <a:srgbClr val="333333"/>
                          </a:solidFill>
                          <a:latin typeface="BIZ UDPGothic B"/>
                          <a:ea typeface="BIZ UDPGothic B"/>
                        </a:rPr>
                        <a:t>0.122</a:t>
                      </a:r>
                    </a:p>
                  </a:txBody>
                  <a:tcPr>
                    <a:solidFill>
                      <a:srgbClr val="EAF4FB"/>
                    </a:solidFill>
                  </a:tcPr>
                </a:tc>
                <a:extLst>
                  <a:ext uri="{0D108BD9-81ED-4DB2-BD59-A6C34878D82A}">
                    <a16:rowId xmlns:a16="http://schemas.microsoft.com/office/drawing/2014/main" val="10007"/>
                  </a:ext>
                </a:extLst>
              </a:tr>
              <a:tr h="725760">
                <a:tc>
                  <a:txBody>
                    <a:bodyPr/>
                    <a:lstStyle/>
                    <a:p>
                      <a:pPr algn="ctr"/>
                      <a:r>
                        <a:rPr sz="2900" b="0">
                          <a:solidFill>
                            <a:srgbClr val="333333"/>
                          </a:solidFill>
                          <a:latin typeface="BIZ UDPGothic B"/>
                          <a:ea typeface="BIZ UDPGothic B"/>
                        </a:rPr>
                        <a:t>log(医療施設密度)</a:t>
                      </a:r>
                    </a:p>
                  </a:txBody>
                  <a:tcPr>
                    <a:solidFill>
                      <a:srgbClr val="FFFFFF"/>
                    </a:solidFill>
                  </a:tcPr>
                </a:tc>
                <a:tc>
                  <a:txBody>
                    <a:bodyPr/>
                    <a:lstStyle/>
                    <a:p>
                      <a:pPr algn="ctr"/>
                      <a:r>
                        <a:rPr sz="2900" b="0">
                          <a:solidFill>
                            <a:srgbClr val="333333"/>
                          </a:solidFill>
                          <a:latin typeface="BIZ UDPGothic B"/>
                          <a:ea typeface="BIZ UDPGothic B"/>
                        </a:rPr>
                        <a:t>−1,630</a:t>
                      </a:r>
                    </a:p>
                  </a:txBody>
                  <a:tcPr>
                    <a:solidFill>
                      <a:srgbClr val="FFFFFF"/>
                    </a:solidFill>
                  </a:tcPr>
                </a:tc>
                <a:tc>
                  <a:txBody>
                    <a:bodyPr/>
                    <a:lstStyle/>
                    <a:p>
                      <a:pPr algn="ctr"/>
                      <a:r>
                        <a:rPr sz="2900" b="0">
                          <a:solidFill>
                            <a:srgbClr val="333333"/>
                          </a:solidFill>
                          <a:latin typeface="BIZ UDPGothic B"/>
                          <a:ea typeface="BIZ UDPGothic B"/>
                        </a:rPr>
                        <a:t>[−6,270, 3,011]</a:t>
                      </a:r>
                    </a:p>
                  </a:txBody>
                  <a:tcPr>
                    <a:solidFill>
                      <a:srgbClr val="FFFFFF"/>
                    </a:solidFill>
                  </a:tcPr>
                </a:tc>
                <a:tc>
                  <a:txBody>
                    <a:bodyPr/>
                    <a:lstStyle/>
                    <a:p>
                      <a:pPr algn="ctr"/>
                      <a:r>
                        <a:rPr sz="2900" b="0">
                          <a:solidFill>
                            <a:srgbClr val="333333"/>
                          </a:solidFill>
                          <a:latin typeface="BIZ UDPGothic B"/>
                          <a:ea typeface="BIZ UDPGothic B"/>
                        </a:rPr>
                        <a:t>0.491</a:t>
                      </a:r>
                    </a:p>
                  </a:txBody>
                  <a:tcPr>
                    <a:solidFill>
                      <a:srgbClr val="FFFFFF"/>
                    </a:solidFill>
                  </a:tcPr>
                </a:tc>
                <a:extLst>
                  <a:ext uri="{0D108BD9-81ED-4DB2-BD59-A6C34878D82A}">
                    <a16:rowId xmlns:a16="http://schemas.microsoft.com/office/drawing/2014/main" val="10008"/>
                  </a:ext>
                </a:extLst>
              </a:tr>
            </a:tbl>
          </a:graphicData>
        </a:graphic>
      </p:graphicFrame>
      <p:sp>
        <p:nvSpPr>
          <p:cNvPr id="6" name="TextBox 5"/>
          <p:cNvSpPr txBox="1"/>
          <p:nvPr/>
        </p:nvSpPr>
        <p:spPr>
          <a:xfrm>
            <a:off x="767630" y="9002215"/>
            <a:ext cx="13538215" cy="558276"/>
          </a:xfrm>
          <a:prstGeom prst="rect">
            <a:avLst/>
          </a:prstGeom>
          <a:noFill/>
        </p:spPr>
        <p:txBody>
          <a:bodyPr wrap="square">
            <a:spAutoFit/>
          </a:bodyPr>
          <a:lstStyle/>
          <a:p>
            <a:r>
              <a:rPr sz="2442" b="0">
                <a:solidFill>
                  <a:srgbClr val="333333"/>
                </a:solidFill>
                <a:latin typeface="BIZ UDPGothic B"/>
                <a:ea typeface="BIZ UDPGothic B"/>
              </a:rPr>
              <a:t>※ 健診専門施設・その他施設・公的機関・医療法人・チェーン所属はいずれも非有意（p&gt;0.15）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93" y="13956"/>
            <a:ext cx="13077636" cy="1018855"/>
          </a:xfrm>
          <a:prstGeom prst="rect">
            <a:avLst/>
          </a:prstGeom>
          <a:noFill/>
        </p:spPr>
        <p:txBody>
          <a:bodyPr wrap="square">
            <a:spAutoFit/>
          </a:bodyPr>
          <a:lstStyle/>
          <a:p>
            <a:r>
              <a:rPr sz="4273" b="1">
                <a:solidFill>
                  <a:srgbClr val="333333"/>
                </a:solidFill>
                <a:latin typeface="BIZ UDPGothic B"/>
                <a:ea typeface="BIZ UDPGothic B"/>
              </a:rPr>
              <a:t>結果④：機関特性では地域差をほぼ説明できない</a:t>
            </a:r>
          </a:p>
        </p:txBody>
      </p:sp>
      <p:sp>
        <p:nvSpPr>
          <p:cNvPr id="3" name="TextBox 2"/>
          <p:cNvSpPr txBox="1"/>
          <p:nvPr/>
        </p:nvSpPr>
        <p:spPr>
          <a:xfrm>
            <a:off x="13705698" y="97698"/>
            <a:ext cx="1004898" cy="669932"/>
          </a:xfrm>
          <a:prstGeom prst="rect">
            <a:avLst/>
          </a:prstGeom>
          <a:noFill/>
        </p:spPr>
        <p:txBody>
          <a:bodyPr wrap="square">
            <a:spAutoFit/>
          </a:bodyPr>
          <a:lstStyle/>
          <a:p>
            <a:r>
              <a:rPr sz="3472" b="1">
                <a:solidFill>
                  <a:srgbClr val="333333"/>
                </a:solidFill>
                <a:latin typeface="BIZ UDPGothic B"/>
                <a:ea typeface="BIZ UDPGothic B"/>
              </a:rPr>
              <a:t>８</a:t>
            </a:r>
          </a:p>
        </p:txBody>
      </p:sp>
      <p:sp>
        <p:nvSpPr>
          <p:cNvPr id="4" name="TextBox 3"/>
          <p:cNvSpPr txBox="1"/>
          <p:nvPr/>
        </p:nvSpPr>
        <p:spPr>
          <a:xfrm>
            <a:off x="502449" y="1116553"/>
            <a:ext cx="14096492" cy="837415"/>
          </a:xfrm>
          <a:prstGeom prst="rect">
            <a:avLst/>
          </a:prstGeom>
          <a:noFill/>
        </p:spPr>
        <p:txBody>
          <a:bodyPr wrap="square">
            <a:spAutoFit/>
          </a:bodyPr>
          <a:lstStyle/>
          <a:p>
            <a:r>
              <a:rPr sz="4273" b="0">
                <a:solidFill>
                  <a:srgbClr val="333333"/>
                </a:solidFill>
                <a:latin typeface="BIZ UDPGothic B"/>
                <a:ea typeface="BIZ UDPGothic B"/>
              </a:rPr>
              <a:t>機関特性だけでは</a:t>
            </a:r>
            <a:r>
              <a:rPr sz="4273" b="1">
                <a:solidFill>
                  <a:srgbClr val="1D6FA5"/>
                </a:solidFill>
                <a:latin typeface="BIZ UDPGothic B"/>
                <a:ea typeface="BIZ UDPGothic B"/>
              </a:rPr>
              <a:t>地域差を全く説明できない</a:t>
            </a:r>
            <a:r>
              <a:rPr sz="3663" b="0">
                <a:solidFill>
                  <a:srgbClr val="333333"/>
                </a:solidFill>
                <a:latin typeface="BIZ UDPGothic B"/>
                <a:ea typeface="BIZ UDPGothic B"/>
              </a:rPr>
              <a:t>（PRV ≈ 0%）</a:t>
            </a:r>
          </a:p>
        </p:txBody>
      </p:sp>
      <p:graphicFrame>
        <p:nvGraphicFramePr>
          <p:cNvPr id="5" name="Table 4"/>
          <p:cNvGraphicFramePr>
            <a:graphicFrameLocks noGrp="1"/>
          </p:cNvGraphicFramePr>
          <p:nvPr/>
        </p:nvGraphicFramePr>
        <p:xfrm>
          <a:off x="976984" y="2651815"/>
          <a:ext cx="13119506" cy="4187076"/>
        </p:xfrm>
        <a:graphic>
          <a:graphicData uri="http://schemas.openxmlformats.org/drawingml/2006/table">
            <a:tbl>
              <a:tblPr firstRow="1" bandRow="1">
                <a:tableStyleId>{5C22544A-7EE6-4342-B048-85BDC9FD1C3A}</a:tableStyleId>
              </a:tblPr>
              <a:tblGrid>
                <a:gridCol w="2491045">
                  <a:extLst>
                    <a:ext uri="{9D8B030D-6E8A-4147-A177-3AD203B41FA5}">
                      <a16:colId xmlns:a16="http://schemas.microsoft.com/office/drawing/2014/main" val="20000"/>
                    </a:ext>
                  </a:extLst>
                </a:gridCol>
                <a:gridCol w="5646370">
                  <a:extLst>
                    <a:ext uri="{9D8B030D-6E8A-4147-A177-3AD203B41FA5}">
                      <a16:colId xmlns:a16="http://schemas.microsoft.com/office/drawing/2014/main" val="20001"/>
                    </a:ext>
                  </a:extLst>
                </a:gridCol>
                <a:gridCol w="4982091">
                  <a:extLst>
                    <a:ext uri="{9D8B030D-6E8A-4147-A177-3AD203B41FA5}">
                      <a16:colId xmlns:a16="http://schemas.microsoft.com/office/drawing/2014/main" val="20002"/>
                    </a:ext>
                  </a:extLst>
                </a:gridCol>
              </a:tblGrid>
              <a:tr h="1046769">
                <a:tc>
                  <a:txBody>
                    <a:bodyPr/>
                    <a:lstStyle/>
                    <a:p>
                      <a:pPr algn="ctr"/>
                      <a:r>
                        <a:rPr sz="3510" b="1">
                          <a:solidFill>
                            <a:srgbClr val="FFFFFF"/>
                          </a:solidFill>
                          <a:latin typeface="BIZ UDPGothic B"/>
                          <a:ea typeface="BIZ UDPGothic B"/>
                        </a:rPr>
                        <a:t>モデル</a:t>
                      </a:r>
                    </a:p>
                  </a:txBody>
                  <a:tcPr>
                    <a:solidFill>
                      <a:srgbClr val="1D6FA5"/>
                    </a:solidFill>
                  </a:tcPr>
                </a:tc>
                <a:tc>
                  <a:txBody>
                    <a:bodyPr/>
                    <a:lstStyle/>
                    <a:p>
                      <a:pPr algn="ctr"/>
                      <a:r>
                        <a:rPr sz="3510" b="1">
                          <a:solidFill>
                            <a:srgbClr val="FFFFFF"/>
                          </a:solidFill>
                          <a:latin typeface="BIZ UDPGothic B"/>
                          <a:ea typeface="BIZ UDPGothic B"/>
                        </a:rPr>
                        <a:t>投入変数</a:t>
                      </a:r>
                    </a:p>
                  </a:txBody>
                  <a:tcPr>
                    <a:solidFill>
                      <a:srgbClr val="1D6FA5"/>
                    </a:solidFill>
                  </a:tcPr>
                </a:tc>
                <a:tc>
                  <a:txBody>
                    <a:bodyPr/>
                    <a:lstStyle/>
                    <a:p>
                      <a:pPr algn="ctr"/>
                      <a:r>
                        <a:rPr sz="3510" b="1">
                          <a:solidFill>
                            <a:srgbClr val="FFFFFF"/>
                          </a:solidFill>
                          <a:latin typeface="BIZ UDPGothic B"/>
                          <a:ea typeface="BIZ UDPGothic B"/>
                        </a:rPr>
                        <a:t>PRV（τ²の減少率）</a:t>
                      </a:r>
                    </a:p>
                  </a:txBody>
                  <a:tcPr>
                    <a:solidFill>
                      <a:srgbClr val="1D6FA5"/>
                    </a:solidFill>
                  </a:tcPr>
                </a:tc>
                <a:extLst>
                  <a:ext uri="{0D108BD9-81ED-4DB2-BD59-A6C34878D82A}">
                    <a16:rowId xmlns:a16="http://schemas.microsoft.com/office/drawing/2014/main" val="10000"/>
                  </a:ext>
                </a:extLst>
              </a:tr>
              <a:tr h="1046769">
                <a:tc>
                  <a:txBody>
                    <a:bodyPr/>
                    <a:lstStyle/>
                    <a:p>
                      <a:pPr algn="ctr"/>
                      <a:r>
                        <a:rPr sz="3510" b="0">
                          <a:solidFill>
                            <a:srgbClr val="333333"/>
                          </a:solidFill>
                          <a:latin typeface="BIZ UDPGothic B"/>
                          <a:ea typeface="BIZ UDPGothic B"/>
                        </a:rPr>
                        <a:t>Model 1</a:t>
                      </a:r>
                    </a:p>
                  </a:txBody>
                  <a:tcPr>
                    <a:solidFill>
                      <a:srgbClr val="EAF4FB"/>
                    </a:solidFill>
                  </a:tcPr>
                </a:tc>
                <a:tc>
                  <a:txBody>
                    <a:bodyPr/>
                    <a:lstStyle/>
                    <a:p>
                      <a:pPr algn="ctr"/>
                      <a:r>
                        <a:rPr sz="3510" b="0">
                          <a:solidFill>
                            <a:srgbClr val="333333"/>
                          </a:solidFill>
                          <a:latin typeface="BIZ UDPGothic B"/>
                          <a:ea typeface="BIZ UDPGothic B"/>
                        </a:rPr>
                        <a:t>機関レベル10変数</a:t>
                      </a:r>
                    </a:p>
                  </a:txBody>
                  <a:tcPr>
                    <a:solidFill>
                      <a:srgbClr val="EAF4FB"/>
                    </a:solidFill>
                  </a:tcPr>
                </a:tc>
                <a:tc>
                  <a:txBody>
                    <a:bodyPr/>
                    <a:lstStyle/>
                    <a:p>
                      <a:pPr algn="ctr"/>
                      <a:r>
                        <a:rPr sz="3510" b="0">
                          <a:solidFill>
                            <a:srgbClr val="333333"/>
                          </a:solidFill>
                          <a:latin typeface="BIZ UDPGothic B"/>
                          <a:ea typeface="BIZ UDPGothic B"/>
                        </a:rPr>
                        <a:t>−0.3%</a:t>
                      </a:r>
                    </a:p>
                  </a:txBody>
                  <a:tcPr>
                    <a:solidFill>
                      <a:srgbClr val="EAF4FB"/>
                    </a:solidFill>
                  </a:tcPr>
                </a:tc>
                <a:extLst>
                  <a:ext uri="{0D108BD9-81ED-4DB2-BD59-A6C34878D82A}">
                    <a16:rowId xmlns:a16="http://schemas.microsoft.com/office/drawing/2014/main" val="10001"/>
                  </a:ext>
                </a:extLst>
              </a:tr>
              <a:tr h="1046769">
                <a:tc>
                  <a:txBody>
                    <a:bodyPr/>
                    <a:lstStyle/>
                    <a:p>
                      <a:pPr algn="ctr"/>
                      <a:r>
                        <a:rPr sz="3510" b="1">
                          <a:solidFill>
                            <a:srgbClr val="1D6FA5"/>
                          </a:solidFill>
                          <a:latin typeface="BIZ UDPGothic B"/>
                          <a:ea typeface="BIZ UDPGothic B"/>
                        </a:rPr>
                        <a:t>Model 2</a:t>
                      </a:r>
                    </a:p>
                  </a:txBody>
                  <a:tcPr>
                    <a:solidFill>
                      <a:srgbClr val="FFFFFF"/>
                    </a:solidFill>
                  </a:tcPr>
                </a:tc>
                <a:tc>
                  <a:txBody>
                    <a:bodyPr/>
                    <a:lstStyle/>
                    <a:p>
                      <a:pPr algn="ctr"/>
                      <a:r>
                        <a:rPr sz="3510" b="1">
                          <a:solidFill>
                            <a:srgbClr val="1D6FA5"/>
                          </a:solidFill>
                          <a:latin typeface="BIZ UDPGothic B"/>
                          <a:ea typeface="BIZ UDPGothic B"/>
                        </a:rPr>
                        <a:t>＋人口密度・県民所得</a:t>
                      </a:r>
                    </a:p>
                  </a:txBody>
                  <a:tcPr>
                    <a:solidFill>
                      <a:srgbClr val="FFFFFF"/>
                    </a:solidFill>
                  </a:tcPr>
                </a:tc>
                <a:tc>
                  <a:txBody>
                    <a:bodyPr/>
                    <a:lstStyle/>
                    <a:p>
                      <a:pPr algn="ctr"/>
                      <a:r>
                        <a:rPr sz="3510" b="1">
                          <a:solidFill>
                            <a:srgbClr val="1D6FA5"/>
                          </a:solidFill>
                          <a:latin typeface="BIZ UDPGothic B"/>
                          <a:ea typeface="BIZ UDPGothic B"/>
                        </a:rPr>
                        <a:t>8.9%</a:t>
                      </a:r>
                    </a:p>
                  </a:txBody>
                  <a:tcPr>
                    <a:solidFill>
                      <a:srgbClr val="FFFFFF"/>
                    </a:solidFill>
                  </a:tcPr>
                </a:tc>
                <a:extLst>
                  <a:ext uri="{0D108BD9-81ED-4DB2-BD59-A6C34878D82A}">
                    <a16:rowId xmlns:a16="http://schemas.microsoft.com/office/drawing/2014/main" val="10002"/>
                  </a:ext>
                </a:extLst>
              </a:tr>
              <a:tr h="1046769">
                <a:tc>
                  <a:txBody>
                    <a:bodyPr/>
                    <a:lstStyle/>
                    <a:p>
                      <a:pPr algn="ctr"/>
                      <a:r>
                        <a:rPr sz="3510" b="0">
                          <a:solidFill>
                            <a:srgbClr val="333333"/>
                          </a:solidFill>
                          <a:latin typeface="BIZ UDPGothic B"/>
                          <a:ea typeface="BIZ UDPGothic B"/>
                        </a:rPr>
                        <a:t>Model 3</a:t>
                      </a:r>
                    </a:p>
                  </a:txBody>
                  <a:tcPr>
                    <a:solidFill>
                      <a:srgbClr val="EAF4FB"/>
                    </a:solidFill>
                  </a:tcPr>
                </a:tc>
                <a:tc>
                  <a:txBody>
                    <a:bodyPr/>
                    <a:lstStyle/>
                    <a:p>
                      <a:pPr algn="ctr"/>
                      <a:r>
                        <a:rPr sz="3510" b="0">
                          <a:solidFill>
                            <a:srgbClr val="333333"/>
                          </a:solidFill>
                          <a:latin typeface="BIZ UDPGothic B"/>
                          <a:ea typeface="BIZ UDPGothic B"/>
                        </a:rPr>
                        <a:t>＋医療施設密度</a:t>
                      </a:r>
                    </a:p>
                  </a:txBody>
                  <a:tcPr>
                    <a:solidFill>
                      <a:srgbClr val="EAF4FB"/>
                    </a:solidFill>
                  </a:tcPr>
                </a:tc>
                <a:tc>
                  <a:txBody>
                    <a:bodyPr/>
                    <a:lstStyle/>
                    <a:p>
                      <a:pPr algn="ctr"/>
                      <a:r>
                        <a:rPr sz="3510" b="0">
                          <a:solidFill>
                            <a:srgbClr val="333333"/>
                          </a:solidFill>
                          <a:latin typeface="BIZ UDPGothic B"/>
                          <a:ea typeface="BIZ UDPGothic B"/>
                        </a:rPr>
                        <a:t>7.8%</a:t>
                      </a:r>
                    </a:p>
                  </a:txBody>
                  <a:tcPr>
                    <a:solidFill>
                      <a:srgbClr val="EAF4FB"/>
                    </a:solidFill>
                  </a:tcPr>
                </a:tc>
                <a:extLst>
                  <a:ext uri="{0D108BD9-81ED-4DB2-BD59-A6C34878D82A}">
                    <a16:rowId xmlns:a16="http://schemas.microsoft.com/office/drawing/2014/main" val="10003"/>
                  </a:ext>
                </a:extLst>
              </a:tr>
            </a:tbl>
          </a:graphicData>
        </a:graphic>
      </p:graphicFrame>
      <p:sp>
        <p:nvSpPr>
          <p:cNvPr id="6" name="TextBox 5"/>
          <p:cNvSpPr txBox="1"/>
          <p:nvPr/>
        </p:nvSpPr>
        <p:spPr>
          <a:xfrm>
            <a:off x="0" y="7187815"/>
            <a:ext cx="15119350" cy="1315745"/>
          </a:xfrm>
          <a:prstGeom prst="rect">
            <a:avLst/>
          </a:prstGeom>
          <a:noFill/>
        </p:spPr>
        <p:txBody>
          <a:bodyPr wrap="square">
            <a:spAutoFit/>
          </a:bodyPr>
          <a:lstStyle/>
          <a:p>
            <a:pPr marL="228600" lvl="0" indent="-228600">
              <a:spcBef>
                <a:spcPts val="610"/>
              </a:spcBef>
              <a:spcAft>
                <a:spcPts val="305"/>
              </a:spcAft>
              <a:buFont typeface="Wingdings" panose="05000000000000000000" pitchFamily="2" charset="2"/>
              <a:buChar char="n"/>
            </a:pPr>
            <a:r>
              <a:rPr sz="4000" b="0" dirty="0">
                <a:solidFill>
                  <a:srgbClr val="333333"/>
                </a:solidFill>
                <a:latin typeface="BIZ UDPGothic B"/>
                <a:ea typeface="BIZ UDPGothic B"/>
              </a:rPr>
              <a:t>人口密度・県民所得を加えると</a:t>
            </a:r>
            <a:r>
              <a:rPr sz="4000" b="1" dirty="0">
                <a:solidFill>
                  <a:srgbClr val="1D6FA5"/>
                </a:solidFill>
                <a:latin typeface="BIZ UDPGothic B"/>
                <a:ea typeface="BIZ UDPGothic B"/>
              </a:rPr>
              <a:t>都道府県間分散は約9%減少</a:t>
            </a:r>
            <a:r>
              <a:rPr sz="4000" b="0" dirty="0">
                <a:solidFill>
                  <a:srgbClr val="333333"/>
                </a:solidFill>
                <a:latin typeface="BIZ UDPGothic B"/>
                <a:ea typeface="BIZ UDPGothic B"/>
              </a:rPr>
              <a:t>した</a:t>
            </a:r>
          </a:p>
          <a:p>
            <a:pPr marL="571500" lvl="1" indent="-228600">
              <a:spcBef>
                <a:spcPts val="610"/>
              </a:spcBef>
              <a:spcAft>
                <a:spcPts val="305"/>
              </a:spcAft>
              <a:buFont typeface="Wingdings" panose="05000000000000000000" pitchFamily="2" charset="2"/>
              <a:buChar char="n"/>
            </a:pPr>
            <a:r>
              <a:rPr sz="3200" b="0" dirty="0" err="1">
                <a:solidFill>
                  <a:srgbClr val="333333"/>
                </a:solidFill>
                <a:latin typeface="BIZ UDPGothic B"/>
                <a:ea typeface="BIZ UDPGothic B"/>
              </a:rPr>
              <a:t>医療施設密度を追加しても都道府県間分散の減少は拡大しなかった</a:t>
            </a:r>
            <a:endParaRPr sz="3200" b="0" dirty="0">
              <a:solidFill>
                <a:srgbClr val="333333"/>
              </a:solidFill>
              <a:latin typeface="BIZ UDPGothic B"/>
              <a:ea typeface="BIZ UDPGothic B"/>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93" y="13956"/>
            <a:ext cx="13077636" cy="1018855"/>
          </a:xfrm>
          <a:prstGeom prst="rect">
            <a:avLst/>
          </a:prstGeom>
          <a:noFill/>
        </p:spPr>
        <p:txBody>
          <a:bodyPr wrap="square">
            <a:spAutoFit/>
          </a:bodyPr>
          <a:lstStyle/>
          <a:p>
            <a:r>
              <a:rPr sz="4273" b="1">
                <a:solidFill>
                  <a:srgbClr val="333333"/>
                </a:solidFill>
                <a:latin typeface="BIZ UDPGothic B"/>
                <a:ea typeface="BIZ UDPGothic B"/>
              </a:rPr>
              <a:t>結果⑤：感度分析 ― 病院の効果が最もロバスト</a:t>
            </a:r>
          </a:p>
        </p:txBody>
      </p:sp>
      <p:sp>
        <p:nvSpPr>
          <p:cNvPr id="3" name="TextBox 2"/>
          <p:cNvSpPr txBox="1"/>
          <p:nvPr/>
        </p:nvSpPr>
        <p:spPr>
          <a:xfrm>
            <a:off x="13705698" y="97698"/>
            <a:ext cx="1004898" cy="669932"/>
          </a:xfrm>
          <a:prstGeom prst="rect">
            <a:avLst/>
          </a:prstGeom>
          <a:noFill/>
        </p:spPr>
        <p:txBody>
          <a:bodyPr wrap="square">
            <a:spAutoFit/>
          </a:bodyPr>
          <a:lstStyle/>
          <a:p>
            <a:r>
              <a:rPr sz="3472" b="1">
                <a:solidFill>
                  <a:srgbClr val="333333"/>
                </a:solidFill>
                <a:latin typeface="BIZ UDPGothic B"/>
                <a:ea typeface="BIZ UDPGothic B"/>
              </a:rPr>
              <a:t>９</a:t>
            </a:r>
          </a:p>
        </p:txBody>
      </p:sp>
      <p:sp>
        <p:nvSpPr>
          <p:cNvPr id="4" name="TextBox 3"/>
          <p:cNvSpPr txBox="1"/>
          <p:nvPr/>
        </p:nvSpPr>
        <p:spPr>
          <a:xfrm>
            <a:off x="502449" y="1088640"/>
            <a:ext cx="14096492" cy="837415"/>
          </a:xfrm>
          <a:prstGeom prst="rect">
            <a:avLst/>
          </a:prstGeom>
          <a:noFill/>
        </p:spPr>
        <p:txBody>
          <a:bodyPr wrap="square">
            <a:spAutoFit/>
          </a:bodyPr>
          <a:lstStyle/>
          <a:p>
            <a:r>
              <a:rPr sz="3663" b="0">
                <a:solidFill>
                  <a:srgbClr val="333333"/>
                </a:solidFill>
                <a:latin typeface="BIZ UDPGothic B"/>
                <a:ea typeface="BIZ UDPGothic B"/>
              </a:rPr>
              <a:t>病院の低価格効果は</a:t>
            </a:r>
            <a:r>
              <a:rPr sz="3663" b="1">
                <a:solidFill>
                  <a:srgbClr val="1D6FA5"/>
                </a:solidFill>
                <a:latin typeface="BIZ UDPGothic B"/>
                <a:ea typeface="BIZ UDPGothic B"/>
              </a:rPr>
              <a:t>5つの分析すべてで有意</a:t>
            </a:r>
            <a:r>
              <a:rPr sz="3663" b="0">
                <a:solidFill>
                  <a:srgbClr val="333333"/>
                </a:solidFill>
                <a:latin typeface="BIZ UDPGothic B"/>
                <a:ea typeface="BIZ UDPGothic B"/>
              </a:rPr>
              <a:t>だった</a:t>
            </a:r>
          </a:p>
        </p:txBody>
      </p:sp>
      <p:graphicFrame>
        <p:nvGraphicFramePr>
          <p:cNvPr id="5" name="Table 4"/>
          <p:cNvGraphicFramePr>
            <a:graphicFrameLocks noGrp="1"/>
          </p:cNvGraphicFramePr>
          <p:nvPr/>
        </p:nvGraphicFramePr>
        <p:xfrm>
          <a:off x="418707" y="2233107"/>
          <a:ext cx="14305844" cy="5208788"/>
        </p:xfrm>
        <a:graphic>
          <a:graphicData uri="http://schemas.openxmlformats.org/drawingml/2006/table">
            <a:tbl>
              <a:tblPr firstRow="1" bandRow="1">
                <a:tableStyleId>{5C22544A-7EE6-4342-B048-85BDC9FD1C3A}</a:tableStyleId>
              </a:tblPr>
              <a:tblGrid>
                <a:gridCol w="2955198">
                  <a:extLst>
                    <a:ext uri="{9D8B030D-6E8A-4147-A177-3AD203B41FA5}">
                      <a16:colId xmlns:a16="http://schemas.microsoft.com/office/drawing/2014/main" val="20000"/>
                    </a:ext>
                  </a:extLst>
                </a:gridCol>
                <a:gridCol w="2350725">
                  <a:extLst>
                    <a:ext uri="{9D8B030D-6E8A-4147-A177-3AD203B41FA5}">
                      <a16:colId xmlns:a16="http://schemas.microsoft.com/office/drawing/2014/main" val="20001"/>
                    </a:ext>
                  </a:extLst>
                </a:gridCol>
                <a:gridCol w="2283562">
                  <a:extLst>
                    <a:ext uri="{9D8B030D-6E8A-4147-A177-3AD203B41FA5}">
                      <a16:colId xmlns:a16="http://schemas.microsoft.com/office/drawing/2014/main" val="20002"/>
                    </a:ext>
                  </a:extLst>
                </a:gridCol>
                <a:gridCol w="2283562">
                  <a:extLst>
                    <a:ext uri="{9D8B030D-6E8A-4147-A177-3AD203B41FA5}">
                      <a16:colId xmlns:a16="http://schemas.microsoft.com/office/drawing/2014/main" val="20003"/>
                    </a:ext>
                  </a:extLst>
                </a:gridCol>
                <a:gridCol w="2283562">
                  <a:extLst>
                    <a:ext uri="{9D8B030D-6E8A-4147-A177-3AD203B41FA5}">
                      <a16:colId xmlns:a16="http://schemas.microsoft.com/office/drawing/2014/main" val="20004"/>
                    </a:ext>
                  </a:extLst>
                </a:gridCol>
                <a:gridCol w="2149235">
                  <a:extLst>
                    <a:ext uri="{9D8B030D-6E8A-4147-A177-3AD203B41FA5}">
                      <a16:colId xmlns:a16="http://schemas.microsoft.com/office/drawing/2014/main" val="20005"/>
                    </a:ext>
                  </a:extLst>
                </a:gridCol>
              </a:tblGrid>
              <a:tr h="865329">
                <a:tc>
                  <a:txBody>
                    <a:bodyPr/>
                    <a:lstStyle/>
                    <a:p>
                      <a:pPr algn="ctr"/>
                      <a:r>
                        <a:rPr sz="2594" b="1">
                          <a:solidFill>
                            <a:srgbClr val="FFFFFF"/>
                          </a:solidFill>
                          <a:latin typeface="BIZ UDPGothic B"/>
                          <a:ea typeface="BIZ UDPGothic B"/>
                        </a:rPr>
                        <a:t>変数</a:t>
                      </a:r>
                    </a:p>
                  </a:txBody>
                  <a:tcPr>
                    <a:solidFill>
                      <a:srgbClr val="1D6FA5"/>
                    </a:solidFill>
                  </a:tcPr>
                </a:tc>
                <a:tc>
                  <a:txBody>
                    <a:bodyPr/>
                    <a:lstStyle/>
                    <a:p>
                      <a:pPr algn="ctr"/>
                      <a:r>
                        <a:rPr sz="2594" b="1">
                          <a:solidFill>
                            <a:srgbClr val="FFFFFF"/>
                          </a:solidFill>
                          <a:latin typeface="BIZ UDPGothic B"/>
                          <a:ea typeface="BIZ UDPGothic B"/>
                        </a:rPr>
                        <a:t>主分析(MLM)</a:t>
                      </a:r>
                    </a:p>
                  </a:txBody>
                  <a:tcPr>
                    <a:solidFill>
                      <a:srgbClr val="1D6FA5"/>
                    </a:solidFill>
                  </a:tcPr>
                </a:tc>
                <a:tc>
                  <a:txBody>
                    <a:bodyPr/>
                    <a:lstStyle/>
                    <a:p>
                      <a:pPr algn="ctr"/>
                      <a:r>
                        <a:rPr sz="2594" b="1">
                          <a:solidFill>
                            <a:srgbClr val="FFFFFF"/>
                          </a:solidFill>
                          <a:latin typeface="BIZ UDPGothic B"/>
                          <a:ea typeface="BIZ UDPGothic B"/>
                        </a:rPr>
                        <a:t>外れ値除外</a:t>
                      </a:r>
                    </a:p>
                  </a:txBody>
                  <a:tcPr>
                    <a:solidFill>
                      <a:srgbClr val="1D6FA5"/>
                    </a:solidFill>
                  </a:tcPr>
                </a:tc>
                <a:tc>
                  <a:txBody>
                    <a:bodyPr/>
                    <a:lstStyle/>
                    <a:p>
                      <a:pPr algn="ctr"/>
                      <a:r>
                        <a:rPr sz="2594" b="1">
                          <a:solidFill>
                            <a:srgbClr val="FFFFFF"/>
                          </a:solidFill>
                          <a:latin typeface="BIZ UDPGothic B"/>
                          <a:ea typeface="BIZ UDPGothic B"/>
                        </a:rPr>
                        <a:t>Cluster OLS</a:t>
                      </a:r>
                    </a:p>
                  </a:txBody>
                  <a:tcPr>
                    <a:solidFill>
                      <a:srgbClr val="1D6FA5"/>
                    </a:solidFill>
                  </a:tcPr>
                </a:tc>
                <a:tc>
                  <a:txBody>
                    <a:bodyPr/>
                    <a:lstStyle/>
                    <a:p>
                      <a:pPr algn="ctr"/>
                      <a:r>
                        <a:rPr sz="2594" b="1">
                          <a:solidFill>
                            <a:srgbClr val="FFFFFF"/>
                          </a:solidFill>
                          <a:latin typeface="BIZ UDPGothic B"/>
                          <a:ea typeface="BIZ UDPGothic B"/>
                        </a:rPr>
                        <a:t>中央値回帰†</a:t>
                      </a:r>
                    </a:p>
                  </a:txBody>
                  <a:tcPr>
                    <a:solidFill>
                      <a:srgbClr val="1D6FA5"/>
                    </a:solidFill>
                  </a:tcPr>
                </a:tc>
                <a:tc>
                  <a:txBody>
                    <a:bodyPr/>
                    <a:lstStyle/>
                    <a:p>
                      <a:pPr algn="ctr"/>
                      <a:r>
                        <a:rPr sz="2594" b="1">
                          <a:solidFill>
                            <a:srgbClr val="FFFFFF"/>
                          </a:solidFill>
                          <a:latin typeface="BIZ UDPGothic B"/>
                          <a:ea typeface="BIZ UDPGothic B"/>
                        </a:rPr>
                        <a:t>対数変換‡</a:t>
                      </a:r>
                    </a:p>
                  </a:txBody>
                  <a:tcPr>
                    <a:solidFill>
                      <a:srgbClr val="1D6FA5"/>
                    </a:solidFill>
                  </a:tcPr>
                </a:tc>
                <a:extLst>
                  <a:ext uri="{0D108BD9-81ED-4DB2-BD59-A6C34878D82A}">
                    <a16:rowId xmlns:a16="http://schemas.microsoft.com/office/drawing/2014/main" val="10000"/>
                  </a:ext>
                </a:extLst>
              </a:tr>
              <a:tr h="865329">
                <a:tc>
                  <a:txBody>
                    <a:bodyPr/>
                    <a:lstStyle/>
                    <a:p>
                      <a:pPr algn="ctr"/>
                      <a:r>
                        <a:rPr sz="2594" b="1">
                          <a:solidFill>
                            <a:srgbClr val="1D6FA5"/>
                          </a:solidFill>
                          <a:latin typeface="BIZ UDPGothic B"/>
                          <a:ea typeface="BIZ UDPGothic B"/>
                        </a:rPr>
                        <a:t>病院</a:t>
                      </a:r>
                    </a:p>
                  </a:txBody>
                  <a:tcPr>
                    <a:solidFill>
                      <a:srgbClr val="EAF4FB"/>
                    </a:solidFill>
                  </a:tcPr>
                </a:tc>
                <a:tc>
                  <a:txBody>
                    <a:bodyPr/>
                    <a:lstStyle/>
                    <a:p>
                      <a:pPr algn="ctr"/>
                      <a:r>
                        <a:rPr sz="2594" b="1">
                          <a:solidFill>
                            <a:srgbClr val="1D6FA5"/>
                          </a:solidFill>
                          <a:latin typeface="BIZ UDPGothic B"/>
                          <a:ea typeface="BIZ UDPGothic B"/>
                        </a:rPr>
                        <a:t>−1,279***</a:t>
                      </a:r>
                    </a:p>
                  </a:txBody>
                  <a:tcPr>
                    <a:solidFill>
                      <a:srgbClr val="EAF4FB"/>
                    </a:solidFill>
                  </a:tcPr>
                </a:tc>
                <a:tc>
                  <a:txBody>
                    <a:bodyPr/>
                    <a:lstStyle/>
                    <a:p>
                      <a:pPr algn="ctr"/>
                      <a:r>
                        <a:rPr sz="2594" b="1">
                          <a:solidFill>
                            <a:srgbClr val="1D6FA5"/>
                          </a:solidFill>
                          <a:latin typeface="BIZ UDPGothic B"/>
                          <a:ea typeface="BIZ UDPGothic B"/>
                        </a:rPr>
                        <a:t>−1,133**</a:t>
                      </a:r>
                    </a:p>
                  </a:txBody>
                  <a:tcPr>
                    <a:solidFill>
                      <a:srgbClr val="EAF4FB"/>
                    </a:solidFill>
                  </a:tcPr>
                </a:tc>
                <a:tc>
                  <a:txBody>
                    <a:bodyPr/>
                    <a:lstStyle/>
                    <a:p>
                      <a:pPr algn="ctr"/>
                      <a:r>
                        <a:rPr sz="2594" b="1">
                          <a:solidFill>
                            <a:srgbClr val="1D6FA5"/>
                          </a:solidFill>
                          <a:latin typeface="BIZ UDPGothic B"/>
                          <a:ea typeface="BIZ UDPGothic B"/>
                        </a:rPr>
                        <a:t>−1,175**</a:t>
                      </a:r>
                    </a:p>
                  </a:txBody>
                  <a:tcPr>
                    <a:solidFill>
                      <a:srgbClr val="EAF4FB"/>
                    </a:solidFill>
                  </a:tcPr>
                </a:tc>
                <a:tc>
                  <a:txBody>
                    <a:bodyPr/>
                    <a:lstStyle/>
                    <a:p>
                      <a:pPr algn="ctr"/>
                      <a:r>
                        <a:rPr sz="2594" b="1">
                          <a:solidFill>
                            <a:srgbClr val="1D6FA5"/>
                          </a:solidFill>
                          <a:latin typeface="BIZ UDPGothic B"/>
                          <a:ea typeface="BIZ UDPGothic B"/>
                        </a:rPr>
                        <a:t>−1,083**</a:t>
                      </a:r>
                    </a:p>
                  </a:txBody>
                  <a:tcPr>
                    <a:solidFill>
                      <a:srgbClr val="EAF4FB"/>
                    </a:solidFill>
                  </a:tcPr>
                </a:tc>
                <a:tc>
                  <a:txBody>
                    <a:bodyPr/>
                    <a:lstStyle/>
                    <a:p>
                      <a:pPr algn="ctr"/>
                      <a:r>
                        <a:rPr sz="2594" b="1">
                          <a:solidFill>
                            <a:srgbClr val="1D6FA5"/>
                          </a:solidFill>
                          <a:latin typeface="BIZ UDPGothic B"/>
                          <a:ea typeface="BIZ UDPGothic B"/>
                        </a:rPr>
                        <a:t>−0.082**</a:t>
                      </a:r>
                    </a:p>
                  </a:txBody>
                  <a:tcPr>
                    <a:solidFill>
                      <a:srgbClr val="EAF4FB"/>
                    </a:solidFill>
                  </a:tcPr>
                </a:tc>
                <a:extLst>
                  <a:ext uri="{0D108BD9-81ED-4DB2-BD59-A6C34878D82A}">
                    <a16:rowId xmlns:a16="http://schemas.microsoft.com/office/drawing/2014/main" val="10001"/>
                  </a:ext>
                </a:extLst>
              </a:tr>
              <a:tr h="865329">
                <a:tc>
                  <a:txBody>
                    <a:bodyPr/>
                    <a:lstStyle/>
                    <a:p>
                      <a:pPr algn="ctr"/>
                      <a:r>
                        <a:rPr sz="2594" b="0">
                          <a:solidFill>
                            <a:srgbClr val="333333"/>
                          </a:solidFill>
                          <a:latin typeface="BIZ UDPGothic B"/>
                          <a:ea typeface="BIZ UDPGothic B"/>
                        </a:rPr>
                        <a:t>胃カメラ対応</a:t>
                      </a:r>
                    </a:p>
                  </a:txBody>
                  <a:tcPr>
                    <a:solidFill>
                      <a:srgbClr val="FFFFFF"/>
                    </a:solidFill>
                  </a:tcPr>
                </a:tc>
                <a:tc>
                  <a:txBody>
                    <a:bodyPr/>
                    <a:lstStyle/>
                    <a:p>
                      <a:pPr algn="ctr"/>
                      <a:r>
                        <a:rPr sz="2594" b="0">
                          <a:solidFill>
                            <a:srgbClr val="333333"/>
                          </a:solidFill>
                          <a:latin typeface="BIZ UDPGothic B"/>
                          <a:ea typeface="BIZ UDPGothic B"/>
                        </a:rPr>
                        <a:t>−1,146</a:t>
                      </a:r>
                    </a:p>
                  </a:txBody>
                  <a:tcPr>
                    <a:solidFill>
                      <a:srgbClr val="FFFFFF"/>
                    </a:solidFill>
                  </a:tcPr>
                </a:tc>
                <a:tc>
                  <a:txBody>
                    <a:bodyPr/>
                    <a:lstStyle/>
                    <a:p>
                      <a:pPr algn="ctr"/>
                      <a:r>
                        <a:rPr sz="2594" b="0">
                          <a:solidFill>
                            <a:srgbClr val="333333"/>
                          </a:solidFill>
                          <a:latin typeface="BIZ UDPGothic B"/>
                          <a:ea typeface="BIZ UDPGothic B"/>
                        </a:rPr>
                        <a:t>−1,154*</a:t>
                      </a:r>
                    </a:p>
                  </a:txBody>
                  <a:tcPr>
                    <a:solidFill>
                      <a:srgbClr val="FFFFFF"/>
                    </a:solidFill>
                  </a:tcPr>
                </a:tc>
                <a:tc>
                  <a:txBody>
                    <a:bodyPr/>
                    <a:lstStyle/>
                    <a:p>
                      <a:pPr algn="ctr"/>
                      <a:r>
                        <a:rPr sz="2594" b="0">
                          <a:solidFill>
                            <a:srgbClr val="333333"/>
                          </a:solidFill>
                          <a:latin typeface="BIZ UDPGothic B"/>
                          <a:ea typeface="BIZ UDPGothic B"/>
                        </a:rPr>
                        <a:t>−1,327</a:t>
                      </a:r>
                    </a:p>
                  </a:txBody>
                  <a:tcPr>
                    <a:solidFill>
                      <a:srgbClr val="FFFFFF"/>
                    </a:solidFill>
                  </a:tcPr>
                </a:tc>
                <a:tc>
                  <a:txBody>
                    <a:bodyPr/>
                    <a:lstStyle/>
                    <a:p>
                      <a:pPr algn="ctr"/>
                      <a:r>
                        <a:rPr sz="2594" b="0">
                          <a:solidFill>
                            <a:srgbClr val="333333"/>
                          </a:solidFill>
                          <a:latin typeface="BIZ UDPGothic B"/>
                          <a:ea typeface="BIZ UDPGothic B"/>
                        </a:rPr>
                        <a:t>−1,437*</a:t>
                      </a:r>
                    </a:p>
                  </a:txBody>
                  <a:tcPr>
                    <a:solidFill>
                      <a:srgbClr val="FFFFFF"/>
                    </a:solidFill>
                  </a:tcPr>
                </a:tc>
                <a:tc>
                  <a:txBody>
                    <a:bodyPr/>
                    <a:lstStyle/>
                    <a:p>
                      <a:pPr algn="ctr"/>
                      <a:r>
                        <a:rPr sz="2594" b="0">
                          <a:solidFill>
                            <a:srgbClr val="333333"/>
                          </a:solidFill>
                          <a:latin typeface="BIZ UDPGothic B"/>
                          <a:ea typeface="BIZ UDPGothic B"/>
                        </a:rPr>
                        <a:t>−0.042</a:t>
                      </a:r>
                    </a:p>
                  </a:txBody>
                  <a:tcPr>
                    <a:solidFill>
                      <a:srgbClr val="FFFFFF"/>
                    </a:solidFill>
                  </a:tcPr>
                </a:tc>
                <a:extLst>
                  <a:ext uri="{0D108BD9-81ED-4DB2-BD59-A6C34878D82A}">
                    <a16:rowId xmlns:a16="http://schemas.microsoft.com/office/drawing/2014/main" val="10002"/>
                  </a:ext>
                </a:extLst>
              </a:tr>
              <a:tr h="865329">
                <a:tc>
                  <a:txBody>
                    <a:bodyPr/>
                    <a:lstStyle/>
                    <a:p>
                      <a:pPr algn="ctr"/>
                      <a:r>
                        <a:rPr sz="2594" b="0">
                          <a:solidFill>
                            <a:srgbClr val="333333"/>
                          </a:solidFill>
                          <a:latin typeface="BIZ UDPGothic B"/>
                          <a:ea typeface="BIZ UDPGothic B"/>
                        </a:rPr>
                        <a:t>検診車対応</a:t>
                      </a:r>
                    </a:p>
                  </a:txBody>
                  <a:tcPr>
                    <a:solidFill>
                      <a:srgbClr val="EAF4FB"/>
                    </a:solidFill>
                  </a:tcPr>
                </a:tc>
                <a:tc>
                  <a:txBody>
                    <a:bodyPr/>
                    <a:lstStyle/>
                    <a:p>
                      <a:pPr algn="ctr"/>
                      <a:r>
                        <a:rPr sz="2594" b="0">
                          <a:solidFill>
                            <a:srgbClr val="333333"/>
                          </a:solidFill>
                          <a:latin typeface="BIZ UDPGothic B"/>
                          <a:ea typeface="BIZ UDPGothic B"/>
                        </a:rPr>
                        <a:t>−1,267***</a:t>
                      </a:r>
                    </a:p>
                  </a:txBody>
                  <a:tcPr>
                    <a:solidFill>
                      <a:srgbClr val="EAF4FB"/>
                    </a:solidFill>
                  </a:tcPr>
                </a:tc>
                <a:tc>
                  <a:txBody>
                    <a:bodyPr/>
                    <a:lstStyle/>
                    <a:p>
                      <a:pPr algn="ctr"/>
                      <a:r>
                        <a:rPr sz="2594" b="0">
                          <a:solidFill>
                            <a:srgbClr val="333333"/>
                          </a:solidFill>
                          <a:latin typeface="BIZ UDPGothic B"/>
                          <a:ea typeface="BIZ UDPGothic B"/>
                        </a:rPr>
                        <a:t>−1,265***</a:t>
                      </a:r>
                    </a:p>
                  </a:txBody>
                  <a:tcPr>
                    <a:solidFill>
                      <a:srgbClr val="EAF4FB"/>
                    </a:solidFill>
                  </a:tcPr>
                </a:tc>
                <a:tc>
                  <a:txBody>
                    <a:bodyPr/>
                    <a:lstStyle/>
                    <a:p>
                      <a:pPr algn="ctr"/>
                      <a:r>
                        <a:rPr sz="2594" b="0">
                          <a:solidFill>
                            <a:srgbClr val="333333"/>
                          </a:solidFill>
                          <a:latin typeface="BIZ UDPGothic B"/>
                          <a:ea typeface="BIZ UDPGothic B"/>
                        </a:rPr>
                        <a:t>−870</a:t>
                      </a:r>
                    </a:p>
                  </a:txBody>
                  <a:tcPr>
                    <a:solidFill>
                      <a:srgbClr val="EAF4FB"/>
                    </a:solidFill>
                  </a:tcPr>
                </a:tc>
                <a:tc>
                  <a:txBody>
                    <a:bodyPr/>
                    <a:lstStyle/>
                    <a:p>
                      <a:pPr algn="ctr"/>
                      <a:r>
                        <a:rPr sz="2594" b="0">
                          <a:solidFill>
                            <a:srgbClr val="333333"/>
                          </a:solidFill>
                          <a:latin typeface="BIZ UDPGothic B"/>
                          <a:ea typeface="BIZ UDPGothic B"/>
                        </a:rPr>
                        <a:t>−606*</a:t>
                      </a:r>
                    </a:p>
                  </a:txBody>
                  <a:tcPr>
                    <a:solidFill>
                      <a:srgbClr val="EAF4FB"/>
                    </a:solidFill>
                  </a:tcPr>
                </a:tc>
                <a:tc>
                  <a:txBody>
                    <a:bodyPr/>
                    <a:lstStyle/>
                    <a:p>
                      <a:pPr algn="ctr"/>
                      <a:r>
                        <a:rPr sz="2594" b="0">
                          <a:solidFill>
                            <a:srgbClr val="333333"/>
                          </a:solidFill>
                          <a:latin typeface="BIZ UDPGothic B"/>
                          <a:ea typeface="BIZ UDPGothic B"/>
                        </a:rPr>
                        <a:t>−0.079***</a:t>
                      </a:r>
                    </a:p>
                  </a:txBody>
                  <a:tcPr>
                    <a:solidFill>
                      <a:srgbClr val="EAF4FB"/>
                    </a:solidFill>
                  </a:tcPr>
                </a:tc>
                <a:extLst>
                  <a:ext uri="{0D108BD9-81ED-4DB2-BD59-A6C34878D82A}">
                    <a16:rowId xmlns:a16="http://schemas.microsoft.com/office/drawing/2014/main" val="10003"/>
                  </a:ext>
                </a:extLst>
              </a:tr>
              <a:tr h="865329">
                <a:tc>
                  <a:txBody>
                    <a:bodyPr/>
                    <a:lstStyle/>
                    <a:p>
                      <a:pPr algn="ctr"/>
                      <a:r>
                        <a:rPr sz="2594" b="0">
                          <a:solidFill>
                            <a:srgbClr val="333333"/>
                          </a:solidFill>
                          <a:latin typeface="BIZ UDPGothic B"/>
                          <a:ea typeface="BIZ UDPGothic B"/>
                        </a:rPr>
                        <a:t>政令指定都市</a:t>
                      </a:r>
                    </a:p>
                  </a:txBody>
                  <a:tcPr>
                    <a:solidFill>
                      <a:srgbClr val="FFFFFF"/>
                    </a:solidFill>
                  </a:tcPr>
                </a:tc>
                <a:tc>
                  <a:txBody>
                    <a:bodyPr/>
                    <a:lstStyle/>
                    <a:p>
                      <a:pPr algn="ctr"/>
                      <a:r>
                        <a:rPr sz="2594" b="0">
                          <a:solidFill>
                            <a:srgbClr val="333333"/>
                          </a:solidFill>
                          <a:latin typeface="BIZ UDPGothic B"/>
                          <a:ea typeface="BIZ UDPGothic B"/>
                        </a:rPr>
                        <a:t>+309</a:t>
                      </a:r>
                    </a:p>
                  </a:txBody>
                  <a:tcPr>
                    <a:solidFill>
                      <a:srgbClr val="FFFFFF"/>
                    </a:solidFill>
                  </a:tcPr>
                </a:tc>
                <a:tc>
                  <a:txBody>
                    <a:bodyPr/>
                    <a:lstStyle/>
                    <a:p>
                      <a:pPr algn="ctr"/>
                      <a:r>
                        <a:rPr sz="2594" b="0">
                          <a:solidFill>
                            <a:srgbClr val="333333"/>
                          </a:solidFill>
                          <a:latin typeface="BIZ UDPGothic B"/>
                          <a:ea typeface="BIZ UDPGothic B"/>
                        </a:rPr>
                        <a:t>+333</a:t>
                      </a:r>
                    </a:p>
                  </a:txBody>
                  <a:tcPr>
                    <a:solidFill>
                      <a:srgbClr val="FFFFFF"/>
                    </a:solidFill>
                  </a:tcPr>
                </a:tc>
                <a:tc>
                  <a:txBody>
                    <a:bodyPr/>
                    <a:lstStyle/>
                    <a:p>
                      <a:pPr algn="ctr"/>
                      <a:r>
                        <a:rPr sz="2594" b="0">
                          <a:solidFill>
                            <a:srgbClr val="333333"/>
                          </a:solidFill>
                          <a:latin typeface="BIZ UDPGothic B"/>
                          <a:ea typeface="BIZ UDPGothic B"/>
                        </a:rPr>
                        <a:t>−334</a:t>
                      </a:r>
                    </a:p>
                  </a:txBody>
                  <a:tcPr>
                    <a:solidFill>
                      <a:srgbClr val="FFFFFF"/>
                    </a:solidFill>
                  </a:tcPr>
                </a:tc>
                <a:tc>
                  <a:txBody>
                    <a:bodyPr/>
                    <a:lstStyle/>
                    <a:p>
                      <a:pPr algn="ctr"/>
                      <a:r>
                        <a:rPr sz="2594" b="0">
                          <a:solidFill>
                            <a:srgbClr val="333333"/>
                          </a:solidFill>
                          <a:latin typeface="BIZ UDPGothic B"/>
                          <a:ea typeface="BIZ UDPGothic B"/>
                        </a:rPr>
                        <a:t>+421</a:t>
                      </a:r>
                    </a:p>
                  </a:txBody>
                  <a:tcPr>
                    <a:solidFill>
                      <a:srgbClr val="FFFFFF"/>
                    </a:solidFill>
                  </a:tcPr>
                </a:tc>
                <a:tc>
                  <a:txBody>
                    <a:bodyPr/>
                    <a:lstStyle/>
                    <a:p>
                      <a:pPr algn="ctr"/>
                      <a:r>
                        <a:rPr sz="2594" b="0">
                          <a:solidFill>
                            <a:srgbClr val="333333"/>
                          </a:solidFill>
                          <a:latin typeface="BIZ UDPGothic B"/>
                          <a:ea typeface="BIZ UDPGothic B"/>
                        </a:rPr>
                        <a:t>+0.008</a:t>
                      </a:r>
                    </a:p>
                  </a:txBody>
                  <a:tcPr>
                    <a:solidFill>
                      <a:srgbClr val="FFFFFF"/>
                    </a:solidFill>
                  </a:tcPr>
                </a:tc>
                <a:extLst>
                  <a:ext uri="{0D108BD9-81ED-4DB2-BD59-A6C34878D82A}">
                    <a16:rowId xmlns:a16="http://schemas.microsoft.com/office/drawing/2014/main" val="10004"/>
                  </a:ext>
                </a:extLst>
              </a:tr>
              <a:tr h="865330">
                <a:tc>
                  <a:txBody>
                    <a:bodyPr/>
                    <a:lstStyle/>
                    <a:p>
                      <a:pPr algn="ctr"/>
                      <a:r>
                        <a:rPr sz="2594" b="0">
                          <a:solidFill>
                            <a:srgbClr val="1D6FA5"/>
                          </a:solidFill>
                          <a:latin typeface="BIZ UDPGothic B"/>
                          <a:ea typeface="BIZ UDPGothic B"/>
                        </a:rPr>
                        <a:t>県民所得(log)</a:t>
                      </a:r>
                    </a:p>
                  </a:txBody>
                  <a:tcPr>
                    <a:solidFill>
                      <a:srgbClr val="EAF4FB"/>
                    </a:solidFill>
                  </a:tcPr>
                </a:tc>
                <a:tc>
                  <a:txBody>
                    <a:bodyPr/>
                    <a:lstStyle/>
                    <a:p>
                      <a:pPr algn="ctr"/>
                      <a:r>
                        <a:rPr sz="2594" b="0">
                          <a:solidFill>
                            <a:srgbClr val="333333"/>
                          </a:solidFill>
                          <a:latin typeface="BIZ UDPGothic B"/>
                          <a:ea typeface="BIZ UDPGothic B"/>
                        </a:rPr>
                        <a:t>+4,139</a:t>
                      </a:r>
                    </a:p>
                  </a:txBody>
                  <a:tcPr>
                    <a:solidFill>
                      <a:srgbClr val="EAF4FB"/>
                    </a:solidFill>
                  </a:tcPr>
                </a:tc>
                <a:tc>
                  <a:txBody>
                    <a:bodyPr/>
                    <a:lstStyle/>
                    <a:p>
                      <a:pPr algn="ctr"/>
                      <a:r>
                        <a:rPr sz="2594" b="0">
                          <a:solidFill>
                            <a:srgbClr val="333333"/>
                          </a:solidFill>
                          <a:latin typeface="BIZ UDPGothic B"/>
                          <a:ea typeface="BIZ UDPGothic B"/>
                        </a:rPr>
                        <a:t>+4,090</a:t>
                      </a:r>
                    </a:p>
                  </a:txBody>
                  <a:tcPr>
                    <a:solidFill>
                      <a:srgbClr val="EAF4FB"/>
                    </a:solidFill>
                  </a:tcPr>
                </a:tc>
                <a:tc>
                  <a:txBody>
                    <a:bodyPr/>
                    <a:lstStyle/>
                    <a:p>
                      <a:pPr algn="ctr"/>
                      <a:r>
                        <a:rPr sz="2594" b="0">
                          <a:solidFill>
                            <a:srgbClr val="333333"/>
                          </a:solidFill>
                          <a:latin typeface="BIZ UDPGothic B"/>
                          <a:ea typeface="BIZ UDPGothic B"/>
                        </a:rPr>
                        <a:t>+3,292</a:t>
                      </a:r>
                    </a:p>
                  </a:txBody>
                  <a:tcPr>
                    <a:solidFill>
                      <a:srgbClr val="EAF4FB"/>
                    </a:solidFill>
                  </a:tcPr>
                </a:tc>
                <a:tc>
                  <a:txBody>
                    <a:bodyPr/>
                    <a:lstStyle/>
                    <a:p>
                      <a:pPr algn="ctr"/>
                      <a:r>
                        <a:rPr sz="2594" b="0">
                          <a:solidFill>
                            <a:srgbClr val="333333"/>
                          </a:solidFill>
                          <a:latin typeface="BIZ UDPGothic B"/>
                          <a:ea typeface="BIZ UDPGothic B"/>
                        </a:rPr>
                        <a:t>+3,606***</a:t>
                      </a:r>
                    </a:p>
                  </a:txBody>
                  <a:tcPr>
                    <a:solidFill>
                      <a:srgbClr val="EAF4FB"/>
                    </a:solidFill>
                  </a:tcPr>
                </a:tc>
                <a:tc>
                  <a:txBody>
                    <a:bodyPr/>
                    <a:lstStyle/>
                    <a:p>
                      <a:pPr algn="ctr"/>
                      <a:r>
                        <a:rPr sz="2594" b="0">
                          <a:solidFill>
                            <a:srgbClr val="333333"/>
                          </a:solidFill>
                          <a:latin typeface="BIZ UDPGothic B"/>
                          <a:ea typeface="BIZ UDPGothic B"/>
                        </a:rPr>
                        <a:t>+0.288</a:t>
                      </a:r>
                    </a:p>
                  </a:txBody>
                  <a:tcPr>
                    <a:solidFill>
                      <a:srgbClr val="EAF4FB"/>
                    </a:solidFill>
                  </a:tcPr>
                </a:tc>
                <a:extLst>
                  <a:ext uri="{0D108BD9-81ED-4DB2-BD59-A6C34878D82A}">
                    <a16:rowId xmlns:a16="http://schemas.microsoft.com/office/drawing/2014/main" val="10005"/>
                  </a:ext>
                </a:extLst>
              </a:tr>
            </a:tbl>
          </a:graphicData>
        </a:graphic>
      </p:graphicFrame>
      <p:sp>
        <p:nvSpPr>
          <p:cNvPr id="6" name="TextBox 5"/>
          <p:cNvSpPr txBox="1"/>
          <p:nvPr/>
        </p:nvSpPr>
        <p:spPr>
          <a:xfrm>
            <a:off x="418707" y="7815876"/>
            <a:ext cx="14305846" cy="1535261"/>
          </a:xfrm>
          <a:prstGeom prst="rect">
            <a:avLst/>
          </a:prstGeom>
          <a:noFill/>
        </p:spPr>
        <p:txBody>
          <a:bodyPr wrap="square">
            <a:spAutoFit/>
          </a:bodyPr>
          <a:lstStyle/>
          <a:p>
            <a:r>
              <a:rPr sz="2136" b="0">
                <a:solidFill>
                  <a:srgbClr val="333333"/>
                </a:solidFill>
                <a:latin typeface="BIZ UDPGothic B"/>
                <a:ea typeface="BIZ UDPGothic B"/>
              </a:rPr>
              <a:t>*p&lt;0.05 **p&lt;0.01 ***p&lt;0.001　‡対数変換はlog(自己負担額)に対する係数　†中央値回帰は都道府県クラスタリングを考慮していないためp値は参考値　0円の機関はなく0円除外は主分析と同一</a:t>
            </a:r>
          </a:p>
          <a:p>
            <a:pPr>
              <a:spcBef>
                <a:spcPts val="915"/>
              </a:spcBef>
            </a:pPr>
            <a:r>
              <a:rPr sz="3052" b="0">
                <a:solidFill>
                  <a:srgbClr val="333333"/>
                </a:solidFill>
                <a:latin typeface="BIZ UDPGothic B"/>
                <a:ea typeface="BIZ UDPGothic B"/>
              </a:rPr>
              <a:t>県民所得はいずれの分析でも有意水準に達しなかったが、
係数は全分析で正方向に一貫していた</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93" y="13956"/>
            <a:ext cx="13077636" cy="1018855"/>
          </a:xfrm>
          <a:prstGeom prst="rect">
            <a:avLst/>
          </a:prstGeom>
          <a:noFill/>
        </p:spPr>
        <p:txBody>
          <a:bodyPr wrap="square">
            <a:spAutoFit/>
          </a:bodyPr>
          <a:lstStyle/>
          <a:p>
            <a:r>
              <a:rPr sz="4273" b="1">
                <a:solidFill>
                  <a:srgbClr val="333333"/>
                </a:solidFill>
                <a:latin typeface="BIZ UDPGothic B"/>
                <a:ea typeface="BIZ UDPGothic B"/>
              </a:rPr>
              <a:t>考察：地域差は既知の施設属性では説明できない</a:t>
            </a:r>
          </a:p>
        </p:txBody>
      </p:sp>
      <p:sp>
        <p:nvSpPr>
          <p:cNvPr id="3" name="TextBox 2"/>
          <p:cNvSpPr txBox="1"/>
          <p:nvPr/>
        </p:nvSpPr>
        <p:spPr>
          <a:xfrm>
            <a:off x="13705698" y="97698"/>
            <a:ext cx="1004898" cy="669932"/>
          </a:xfrm>
          <a:prstGeom prst="rect">
            <a:avLst/>
          </a:prstGeom>
          <a:noFill/>
        </p:spPr>
        <p:txBody>
          <a:bodyPr wrap="square">
            <a:spAutoFit/>
          </a:bodyPr>
          <a:lstStyle/>
          <a:p>
            <a:r>
              <a:rPr sz="3472" b="1">
                <a:solidFill>
                  <a:srgbClr val="333333"/>
                </a:solidFill>
                <a:latin typeface="BIZ UDPGothic B"/>
                <a:ea typeface="BIZ UDPGothic B"/>
              </a:rPr>
              <a:t>10</a:t>
            </a:r>
          </a:p>
        </p:txBody>
      </p:sp>
      <p:sp>
        <p:nvSpPr>
          <p:cNvPr id="4" name="TextBox 3"/>
          <p:cNvSpPr txBox="1"/>
          <p:nvPr/>
        </p:nvSpPr>
        <p:spPr>
          <a:xfrm>
            <a:off x="362880" y="1214252"/>
            <a:ext cx="14756470" cy="8612358"/>
          </a:xfrm>
          <a:prstGeom prst="rect">
            <a:avLst/>
          </a:prstGeom>
          <a:noFill/>
        </p:spPr>
        <p:txBody>
          <a:bodyPr wrap="square">
            <a:spAutoFit/>
          </a:bodyPr>
          <a:lstStyle/>
          <a:p>
            <a:pPr marL="228600" lvl="0" indent="-228600">
              <a:spcBef>
                <a:spcPts val="610"/>
              </a:spcBef>
              <a:spcAft>
                <a:spcPts val="305"/>
              </a:spcAft>
              <a:buFont typeface="Wingdings" panose="05000000000000000000" pitchFamily="2" charset="2"/>
              <a:buChar char="n"/>
            </a:pPr>
            <a:r>
              <a:rPr sz="4273" b="0" dirty="0" err="1">
                <a:solidFill>
                  <a:srgbClr val="333333"/>
                </a:solidFill>
                <a:latin typeface="BIZ UDPGothic B"/>
                <a:ea typeface="BIZ UDPGothic B"/>
              </a:rPr>
              <a:t>無視できない都道府県間差が存在する（ICC</a:t>
            </a:r>
            <a:r>
              <a:rPr sz="4273" b="0" dirty="0">
                <a:solidFill>
                  <a:srgbClr val="333333"/>
                </a:solidFill>
                <a:latin typeface="BIZ UDPGothic B"/>
                <a:ea typeface="BIZ UDPGothic B"/>
              </a:rPr>
              <a:t>=22.9%）</a:t>
            </a:r>
            <a:r>
              <a:rPr sz="4273" b="0" dirty="0" err="1">
                <a:solidFill>
                  <a:srgbClr val="333333"/>
                </a:solidFill>
                <a:latin typeface="BIZ UDPGothic B"/>
                <a:ea typeface="BIZ UDPGothic B"/>
              </a:rPr>
              <a:t>が</a:t>
            </a:r>
            <a:endParaRPr sz="4273" b="0" dirty="0">
              <a:solidFill>
                <a:srgbClr val="333333"/>
              </a:solidFill>
              <a:latin typeface="BIZ UDPGothic B"/>
              <a:ea typeface="BIZ UDPGothic B"/>
            </a:endParaRPr>
          </a:p>
          <a:p>
            <a:pPr marL="228600" lvl="0" indent="0">
              <a:spcBef>
                <a:spcPts val="0"/>
              </a:spcBef>
              <a:spcAft>
                <a:spcPts val="305"/>
              </a:spcAft>
              <a:buNone/>
            </a:pPr>
            <a:r>
              <a:rPr sz="4273" b="1" dirty="0" err="1">
                <a:solidFill>
                  <a:srgbClr val="1D6FA5"/>
                </a:solidFill>
                <a:latin typeface="BIZ UDPGothic B"/>
                <a:ea typeface="BIZ UDPGothic B"/>
              </a:rPr>
              <a:t>機関特性のみでは全く説明できない</a:t>
            </a:r>
            <a:r>
              <a:rPr sz="4273" b="0" dirty="0" err="1">
                <a:solidFill>
                  <a:srgbClr val="333333"/>
                </a:solidFill>
                <a:latin typeface="BIZ UDPGothic B"/>
                <a:ea typeface="BIZ UDPGothic B"/>
              </a:rPr>
              <a:t>（PRV</a:t>
            </a:r>
            <a:r>
              <a:rPr sz="4273" b="0" dirty="0">
                <a:solidFill>
                  <a:srgbClr val="333333"/>
                </a:solidFill>
                <a:latin typeface="BIZ UDPGothic B"/>
                <a:ea typeface="BIZ UDPGothic B"/>
              </a:rPr>
              <a:t> ≈ 0%）</a:t>
            </a:r>
          </a:p>
          <a:p>
            <a:pPr marL="571500" lvl="1" indent="-228600">
              <a:spcBef>
                <a:spcPts val="610"/>
              </a:spcBef>
              <a:spcAft>
                <a:spcPts val="305"/>
              </a:spcAft>
              <a:buFont typeface="Wingdings" panose="05000000000000000000" pitchFamily="2" charset="2"/>
              <a:buChar char="n"/>
            </a:pPr>
            <a:r>
              <a:rPr sz="3663" b="0" dirty="0">
                <a:solidFill>
                  <a:srgbClr val="333333"/>
                </a:solidFill>
                <a:latin typeface="BIZ UDPGothic B"/>
                <a:ea typeface="BIZ UDPGothic B"/>
              </a:rPr>
              <a:t>人口密度・県民所得の追加で約9%減少し、</a:t>
            </a:r>
          </a:p>
          <a:p>
            <a:pPr marL="571500" lvl="1" indent="0">
              <a:spcBef>
                <a:spcPts val="0"/>
              </a:spcBef>
              <a:spcAft>
                <a:spcPts val="305"/>
              </a:spcAft>
              <a:buNone/>
            </a:pPr>
            <a:r>
              <a:rPr sz="3663" b="0" dirty="0" err="1">
                <a:solidFill>
                  <a:srgbClr val="333333"/>
                </a:solidFill>
                <a:latin typeface="BIZ UDPGothic B"/>
                <a:ea typeface="BIZ UDPGothic B"/>
              </a:rPr>
              <a:t>社会経済的要因</a:t>
            </a:r>
            <a:r>
              <a:rPr lang="ja-JP" altLang="en-US" sz="3663" b="0">
                <a:solidFill>
                  <a:srgbClr val="333333"/>
                </a:solidFill>
                <a:latin typeface="BIZ UDPGothic B"/>
                <a:ea typeface="BIZ UDPGothic B"/>
              </a:rPr>
              <a:t>（地域の特性）</a:t>
            </a:r>
            <a:r>
              <a:rPr sz="3663" b="0" dirty="0" err="1">
                <a:solidFill>
                  <a:srgbClr val="333333"/>
                </a:solidFill>
                <a:latin typeface="BIZ UDPGothic B"/>
                <a:ea typeface="BIZ UDPGothic B"/>
              </a:rPr>
              <a:t>の関与が示唆される</a:t>
            </a:r>
            <a:endParaRPr sz="3663" b="0" dirty="0">
              <a:solidFill>
                <a:srgbClr val="333333"/>
              </a:solidFill>
              <a:latin typeface="BIZ UDPGothic B"/>
              <a:ea typeface="BIZ UDPGothic B"/>
            </a:endParaRPr>
          </a:p>
          <a:p>
            <a:pPr marL="571500" lvl="1" indent="-228600">
              <a:spcBef>
                <a:spcPts val="610"/>
              </a:spcBef>
              <a:spcAft>
                <a:spcPts val="305"/>
              </a:spcAft>
              <a:buFont typeface="Wingdings" panose="05000000000000000000" pitchFamily="2" charset="2"/>
              <a:buChar char="n"/>
            </a:pPr>
            <a:r>
              <a:rPr sz="3663" b="0" dirty="0" err="1">
                <a:solidFill>
                  <a:srgbClr val="333333"/>
                </a:solidFill>
                <a:latin typeface="BIZ UDPGothic B"/>
                <a:ea typeface="BIZ UDPGothic B"/>
              </a:rPr>
              <a:t>県民所得は主解析で有意で</a:t>
            </a:r>
            <a:r>
              <a:rPr lang="ja-JP" altLang="en-US" sz="3663" b="0">
                <a:solidFill>
                  <a:srgbClr val="333333"/>
                </a:solidFill>
                <a:latin typeface="BIZ UDPGothic B"/>
                <a:ea typeface="BIZ UDPGothic B"/>
              </a:rPr>
              <a:t>は</a:t>
            </a:r>
            <a:r>
              <a:rPr sz="3663" b="0" dirty="0" err="1">
                <a:solidFill>
                  <a:srgbClr val="333333"/>
                </a:solidFill>
                <a:latin typeface="BIZ UDPGothic B"/>
                <a:ea typeface="BIZ UDPGothic B"/>
              </a:rPr>
              <a:t>ないが</a:t>
            </a:r>
            <a:r>
              <a:rPr sz="3663" b="0" dirty="0">
                <a:solidFill>
                  <a:srgbClr val="333333"/>
                </a:solidFill>
                <a:latin typeface="BIZ UDPGothic B"/>
                <a:ea typeface="BIZ UDPGothic B"/>
              </a:rPr>
              <a:t>、</a:t>
            </a:r>
          </a:p>
          <a:p>
            <a:pPr marL="571500" lvl="1" indent="0">
              <a:spcBef>
                <a:spcPts val="0"/>
              </a:spcBef>
              <a:spcAft>
                <a:spcPts val="305"/>
              </a:spcAft>
              <a:buNone/>
            </a:pPr>
            <a:r>
              <a:rPr sz="3663" b="0" dirty="0" err="1">
                <a:solidFill>
                  <a:srgbClr val="333333"/>
                </a:solidFill>
                <a:latin typeface="BIZ UDPGothic B"/>
                <a:ea typeface="BIZ UDPGothic B"/>
              </a:rPr>
              <a:t>係数は全分析で一貫して正方向だった</a:t>
            </a:r>
            <a:endParaRPr sz="3663" b="0" dirty="0">
              <a:solidFill>
                <a:srgbClr val="333333"/>
              </a:solidFill>
              <a:latin typeface="BIZ UDPGothic B"/>
              <a:ea typeface="BIZ UDPGothic B"/>
            </a:endParaRPr>
          </a:p>
          <a:p>
            <a:pPr marL="228600" lvl="0" indent="-228600">
              <a:spcBef>
                <a:spcPts val="2136"/>
              </a:spcBef>
              <a:spcAft>
                <a:spcPts val="305"/>
              </a:spcAft>
              <a:buFont typeface="Wingdings" panose="05000000000000000000" pitchFamily="2" charset="2"/>
              <a:buChar char="n"/>
            </a:pPr>
            <a:r>
              <a:rPr sz="4273" b="1" dirty="0">
                <a:solidFill>
                  <a:srgbClr val="333333"/>
                </a:solidFill>
                <a:latin typeface="BIZ UDPGothic B"/>
                <a:ea typeface="BIZ UDPGothic B"/>
              </a:rPr>
              <a:t>病院・検診車対応の低価格（約1,300円）は</a:t>
            </a:r>
          </a:p>
          <a:p>
            <a:pPr marL="228600" lvl="0" indent="0">
              <a:spcBef>
                <a:spcPts val="0"/>
              </a:spcBef>
              <a:spcAft>
                <a:spcPts val="305"/>
              </a:spcAft>
              <a:buNone/>
            </a:pPr>
            <a:r>
              <a:rPr sz="4273" b="1" dirty="0" err="1">
                <a:solidFill>
                  <a:srgbClr val="333333"/>
                </a:solidFill>
                <a:latin typeface="BIZ UDPGothic B"/>
                <a:ea typeface="BIZ UDPGothic B"/>
              </a:rPr>
              <a:t>感度分析でも一貫</a:t>
            </a:r>
            <a:r>
              <a:rPr sz="4273" b="0" dirty="0" err="1">
                <a:solidFill>
                  <a:srgbClr val="333333"/>
                </a:solidFill>
                <a:latin typeface="BIZ UDPGothic B"/>
                <a:ea typeface="BIZ UDPGothic B"/>
              </a:rPr>
              <a:t>し、特に病院は全分析で有意だった</a:t>
            </a:r>
            <a:endParaRPr sz="4273" b="0" dirty="0">
              <a:solidFill>
                <a:srgbClr val="333333"/>
              </a:solidFill>
              <a:latin typeface="BIZ UDPGothic B"/>
              <a:ea typeface="BIZ UDPGothic B"/>
            </a:endParaRPr>
          </a:p>
          <a:p>
            <a:pPr marL="571500" lvl="1" indent="-228600">
              <a:spcBef>
                <a:spcPts val="610"/>
              </a:spcBef>
              <a:spcAft>
                <a:spcPts val="305"/>
              </a:spcAft>
              <a:buFont typeface="Wingdings" panose="05000000000000000000" pitchFamily="2" charset="2"/>
              <a:buChar char="n"/>
            </a:pPr>
            <a:r>
              <a:rPr sz="3663" b="0" dirty="0" err="1">
                <a:solidFill>
                  <a:srgbClr val="333333"/>
                </a:solidFill>
                <a:latin typeface="BIZ UDPGothic B"/>
                <a:ea typeface="BIZ UDPGothic B"/>
              </a:rPr>
              <a:t>病院・検診車対応は、事業規模や団体健診の多さといった</a:t>
            </a:r>
            <a:endParaRPr sz="3663" b="0" dirty="0">
              <a:solidFill>
                <a:srgbClr val="333333"/>
              </a:solidFill>
              <a:latin typeface="BIZ UDPGothic B"/>
              <a:ea typeface="BIZ UDPGothic B"/>
            </a:endParaRPr>
          </a:p>
          <a:p>
            <a:pPr marL="571500" lvl="1" indent="0">
              <a:spcBef>
                <a:spcPts val="0"/>
              </a:spcBef>
              <a:spcAft>
                <a:spcPts val="305"/>
              </a:spcAft>
              <a:buNone/>
            </a:pPr>
            <a:r>
              <a:rPr sz="3663" b="0" dirty="0" err="1">
                <a:solidFill>
                  <a:srgbClr val="333333"/>
                </a:solidFill>
                <a:latin typeface="BIZ UDPGothic B"/>
                <a:ea typeface="BIZ UDPGothic B"/>
              </a:rPr>
              <a:t>運営面の特徴を反映している可能性がある</a:t>
            </a:r>
            <a:endParaRPr sz="3663" b="0" dirty="0">
              <a:solidFill>
                <a:srgbClr val="333333"/>
              </a:solidFill>
              <a:latin typeface="BIZ UDPGothic B"/>
              <a:ea typeface="BIZ UDPGothic B"/>
            </a:endParaRPr>
          </a:p>
          <a:p>
            <a:pPr marL="228600" lvl="0" indent="-228600">
              <a:spcBef>
                <a:spcPts val="2136"/>
              </a:spcBef>
              <a:spcAft>
                <a:spcPts val="305"/>
              </a:spcAft>
              <a:buFont typeface="Wingdings" panose="05000000000000000000" pitchFamily="2" charset="2"/>
              <a:buChar char="n"/>
            </a:pPr>
            <a:r>
              <a:rPr sz="4273" b="0" dirty="0" err="1">
                <a:solidFill>
                  <a:srgbClr val="333333"/>
                </a:solidFill>
                <a:latin typeface="BIZ UDPGothic B"/>
                <a:ea typeface="BIZ UDPGothic B"/>
              </a:rPr>
              <a:t>残る地域差の要因の検討が今後の課題である</a:t>
            </a:r>
            <a:endParaRPr sz="4273" b="0" dirty="0">
              <a:solidFill>
                <a:srgbClr val="333333"/>
              </a:solidFill>
              <a:latin typeface="BIZ UDPGothic B"/>
              <a:ea typeface="BIZ UDPGothic B"/>
            </a:endParaRPr>
          </a:p>
          <a:p>
            <a:pPr marL="228600" lvl="0" indent="0">
              <a:spcBef>
                <a:spcPts val="0"/>
              </a:spcBef>
              <a:spcAft>
                <a:spcPts val="305"/>
              </a:spcAft>
              <a:buNone/>
            </a:pPr>
            <a:r>
              <a:rPr sz="4273" b="0" dirty="0">
                <a:solidFill>
                  <a:srgbClr val="333333"/>
                </a:solidFill>
                <a:latin typeface="BIZ UDPGothic B"/>
                <a:ea typeface="BIZ UDPGothic B"/>
              </a:rPr>
              <a:t>（</a:t>
            </a:r>
            <a:r>
              <a:rPr sz="4273" b="0" dirty="0" err="1">
                <a:solidFill>
                  <a:srgbClr val="333333"/>
                </a:solidFill>
                <a:latin typeface="BIZ UDPGothic B"/>
                <a:ea typeface="BIZ UDPGothic B"/>
              </a:rPr>
              <a:t>価格慣行・競争環境・自治体補助等</a:t>
            </a:r>
            <a:r>
              <a:rPr sz="4273" b="0" dirty="0">
                <a:solidFill>
                  <a:srgbClr val="333333"/>
                </a:solidFill>
                <a:latin typeface="BIZ UDPGothic B"/>
                <a:ea typeface="BIZ UDPGothic B"/>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93" y="13956"/>
            <a:ext cx="13077636" cy="1018855"/>
          </a:xfrm>
          <a:prstGeom prst="rect">
            <a:avLst/>
          </a:prstGeom>
          <a:noFill/>
        </p:spPr>
        <p:txBody>
          <a:bodyPr wrap="square">
            <a:spAutoFit/>
          </a:bodyPr>
          <a:lstStyle/>
          <a:p>
            <a:r>
              <a:rPr sz="4273" b="1">
                <a:solidFill>
                  <a:srgbClr val="333333"/>
                </a:solidFill>
                <a:latin typeface="BIZ UDPGothic B"/>
                <a:ea typeface="BIZ UDPGothic B"/>
              </a:rPr>
              <a:t>本研究の限界</a:t>
            </a:r>
          </a:p>
        </p:txBody>
      </p:sp>
      <p:sp>
        <p:nvSpPr>
          <p:cNvPr id="3" name="TextBox 2"/>
          <p:cNvSpPr txBox="1"/>
          <p:nvPr/>
        </p:nvSpPr>
        <p:spPr>
          <a:xfrm>
            <a:off x="13705698" y="97698"/>
            <a:ext cx="1004898" cy="669932"/>
          </a:xfrm>
          <a:prstGeom prst="rect">
            <a:avLst/>
          </a:prstGeom>
          <a:noFill/>
        </p:spPr>
        <p:txBody>
          <a:bodyPr wrap="square">
            <a:spAutoFit/>
          </a:bodyPr>
          <a:lstStyle/>
          <a:p>
            <a:r>
              <a:rPr sz="3472" b="1">
                <a:solidFill>
                  <a:srgbClr val="333333"/>
                </a:solidFill>
                <a:latin typeface="BIZ UDPGothic B"/>
                <a:ea typeface="BIZ UDPGothic B"/>
              </a:rPr>
              <a:t>11</a:t>
            </a:r>
          </a:p>
        </p:txBody>
      </p:sp>
      <p:sp>
        <p:nvSpPr>
          <p:cNvPr id="4" name="TextBox 3"/>
          <p:cNvSpPr txBox="1"/>
          <p:nvPr/>
        </p:nvSpPr>
        <p:spPr>
          <a:xfrm>
            <a:off x="362880" y="1214252"/>
            <a:ext cx="14333760" cy="7536738"/>
          </a:xfrm>
          <a:prstGeom prst="rect">
            <a:avLst/>
          </a:prstGeom>
          <a:noFill/>
        </p:spPr>
        <p:txBody>
          <a:bodyPr wrap="square">
            <a:spAutoFit/>
          </a:bodyPr>
          <a:lstStyle/>
          <a:p>
            <a:pPr marL="228600" lvl="0" indent="-228600">
              <a:spcBef>
                <a:spcPts val="610"/>
              </a:spcBef>
              <a:spcAft>
                <a:spcPts val="305"/>
              </a:spcAft>
              <a:buFont typeface="Wingdings" panose="05000000000000000000" pitchFamily="2" charset="2"/>
              <a:buChar char="n"/>
            </a:pPr>
            <a:r>
              <a:rPr sz="4273" b="0">
                <a:solidFill>
                  <a:srgbClr val="333333"/>
                </a:solidFill>
                <a:latin typeface="BIZ UDPGothic B"/>
                <a:ea typeface="BIZ UDPGothic B"/>
              </a:rPr>
              <a:t>施設種別・経営形態は機関名からの分類であり、</a:t>
            </a:r>
          </a:p>
          <a:p>
            <a:pPr marL="228600" lvl="0" indent="0">
              <a:spcBef>
                <a:spcPts val="0"/>
              </a:spcBef>
              <a:spcAft>
                <a:spcPts val="305"/>
              </a:spcAft>
              <a:buNone/>
            </a:pPr>
            <a:r>
              <a:rPr sz="4273" b="0">
                <a:solidFill>
                  <a:srgbClr val="333333"/>
                </a:solidFill>
                <a:latin typeface="BIZ UDPGothic B"/>
                <a:ea typeface="BIZ UDPGothic B"/>
              </a:rPr>
              <a:t>誤分類の可能性がある</a:t>
            </a:r>
          </a:p>
          <a:p>
            <a:pPr marL="228600" lvl="0" indent="-228600">
              <a:spcBef>
                <a:spcPts val="2136"/>
              </a:spcBef>
              <a:spcAft>
                <a:spcPts val="305"/>
              </a:spcAft>
              <a:buFont typeface="Wingdings" panose="05000000000000000000" pitchFamily="2" charset="2"/>
              <a:buChar char="n"/>
            </a:pPr>
            <a:r>
              <a:rPr sz="4273" b="0">
                <a:solidFill>
                  <a:srgbClr val="333333"/>
                </a:solidFill>
                <a:latin typeface="BIZ UDPGothic B"/>
                <a:ea typeface="BIZ UDPGothic B"/>
              </a:rPr>
              <a:t>外部データは公式統計だが、</a:t>
            </a:r>
          </a:p>
          <a:p>
            <a:pPr marL="228600" lvl="0" indent="0">
              <a:spcBef>
                <a:spcPts val="0"/>
              </a:spcBef>
              <a:spcAft>
                <a:spcPts val="305"/>
              </a:spcAft>
              <a:buNone/>
            </a:pPr>
            <a:r>
              <a:rPr sz="4273" b="0">
                <a:solidFill>
                  <a:srgbClr val="333333"/>
                </a:solidFill>
                <a:latin typeface="BIZ UDPGothic B"/>
                <a:ea typeface="BIZ UDPGothic B"/>
              </a:rPr>
              <a:t>調査時点が完全には揃っていない（2022〜2024年）</a:t>
            </a:r>
          </a:p>
          <a:p>
            <a:pPr marL="571500" lvl="1" indent="-228600">
              <a:spcBef>
                <a:spcPts val="610"/>
              </a:spcBef>
              <a:spcAft>
                <a:spcPts val="305"/>
              </a:spcAft>
              <a:buFont typeface="Wingdings" panose="05000000000000000000" pitchFamily="2" charset="2"/>
              <a:buChar char="n"/>
            </a:pPr>
            <a:r>
              <a:rPr sz="3663" b="0">
                <a:solidFill>
                  <a:srgbClr val="333333"/>
                </a:solidFill>
                <a:latin typeface="BIZ UDPGothic B"/>
                <a:ea typeface="BIZ UDPGothic B"/>
              </a:rPr>
              <a:t>都道府県単位の集計値を用いており、</a:t>
            </a:r>
          </a:p>
          <a:p>
            <a:pPr marL="571500" lvl="1" indent="0">
              <a:spcBef>
                <a:spcPts val="0"/>
              </a:spcBef>
              <a:spcAft>
                <a:spcPts val="305"/>
              </a:spcAft>
              <a:buNone/>
            </a:pPr>
            <a:r>
              <a:rPr sz="3663" b="0">
                <a:solidFill>
                  <a:srgbClr val="333333"/>
                </a:solidFill>
                <a:latin typeface="BIZ UDPGothic B"/>
                <a:ea typeface="BIZ UDPGothic B"/>
              </a:rPr>
              <a:t>個々の機関の関係をそのまま示すものではない</a:t>
            </a:r>
          </a:p>
          <a:p>
            <a:pPr marL="228600" lvl="0" indent="-228600">
              <a:spcBef>
                <a:spcPts val="2136"/>
              </a:spcBef>
              <a:spcAft>
                <a:spcPts val="305"/>
              </a:spcAft>
              <a:buFont typeface="Wingdings" panose="05000000000000000000" pitchFamily="2" charset="2"/>
              <a:buChar char="n"/>
            </a:pPr>
            <a:r>
              <a:rPr sz="4273" b="0">
                <a:solidFill>
                  <a:srgbClr val="333333"/>
                </a:solidFill>
                <a:latin typeface="BIZ UDPGothic B"/>
                <a:ea typeface="BIZ UDPGothic B"/>
              </a:rPr>
              <a:t>市区町村レベルの階層構造は考慮できていない</a:t>
            </a:r>
          </a:p>
          <a:p>
            <a:pPr marL="228600" lvl="0" indent="-228600">
              <a:spcBef>
                <a:spcPts val="2136"/>
              </a:spcBef>
              <a:spcAft>
                <a:spcPts val="305"/>
              </a:spcAft>
              <a:buFont typeface="Wingdings" panose="05000000000000000000" pitchFamily="2" charset="2"/>
              <a:buChar char="n"/>
            </a:pPr>
            <a:r>
              <a:rPr sz="4273" b="0">
                <a:solidFill>
                  <a:srgbClr val="333333"/>
                </a:solidFill>
                <a:latin typeface="BIZ UDPGothic B"/>
                <a:ea typeface="BIZ UDPGothic B"/>
              </a:rPr>
              <a:t>各機関のドック構成検査項目の詳細は利用できず、</a:t>
            </a:r>
          </a:p>
          <a:p>
            <a:pPr marL="228600" lvl="0" indent="0">
              <a:spcBef>
                <a:spcPts val="0"/>
              </a:spcBef>
              <a:spcAft>
                <a:spcPts val="305"/>
              </a:spcAft>
              <a:buNone/>
            </a:pPr>
            <a:r>
              <a:rPr sz="4273" b="0">
                <a:solidFill>
                  <a:srgbClr val="333333"/>
                </a:solidFill>
                <a:latin typeface="BIZ UDPGothic B"/>
                <a:ea typeface="BIZ UDPGothic B"/>
              </a:rPr>
              <a:t>検査内容の差の影響は評価できていない</a:t>
            </a:r>
          </a:p>
          <a:p>
            <a:pPr marL="228600" lvl="0" indent="-228600">
              <a:spcBef>
                <a:spcPts val="2136"/>
              </a:spcBef>
              <a:spcAft>
                <a:spcPts val="305"/>
              </a:spcAft>
              <a:buFont typeface="Wingdings" panose="05000000000000000000" pitchFamily="2" charset="2"/>
              <a:buChar char="n"/>
            </a:pPr>
            <a:r>
              <a:rPr sz="4273" b="0">
                <a:solidFill>
                  <a:srgbClr val="333333"/>
                </a:solidFill>
                <a:latin typeface="BIZ UDPGothic B"/>
                <a:ea typeface="BIZ UDPGothic B"/>
              </a:rPr>
              <a:t>一時点の横断データであり、因果推論には限界がある</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93" y="13956"/>
            <a:ext cx="13077636" cy="1018855"/>
          </a:xfrm>
          <a:prstGeom prst="rect">
            <a:avLst/>
          </a:prstGeom>
          <a:noFill/>
        </p:spPr>
        <p:txBody>
          <a:bodyPr wrap="square">
            <a:spAutoFit/>
          </a:bodyPr>
          <a:lstStyle/>
          <a:p>
            <a:r>
              <a:rPr sz="4273" b="1">
                <a:solidFill>
                  <a:srgbClr val="333333"/>
                </a:solidFill>
                <a:latin typeface="BIZ UDPGothic B"/>
                <a:ea typeface="BIZ UDPGothic B"/>
              </a:rPr>
              <a:t>結論</a:t>
            </a:r>
          </a:p>
        </p:txBody>
      </p:sp>
      <p:sp>
        <p:nvSpPr>
          <p:cNvPr id="3" name="TextBox 2"/>
          <p:cNvSpPr txBox="1"/>
          <p:nvPr/>
        </p:nvSpPr>
        <p:spPr>
          <a:xfrm>
            <a:off x="13705698" y="97698"/>
            <a:ext cx="1004898" cy="669932"/>
          </a:xfrm>
          <a:prstGeom prst="rect">
            <a:avLst/>
          </a:prstGeom>
          <a:noFill/>
        </p:spPr>
        <p:txBody>
          <a:bodyPr wrap="square">
            <a:spAutoFit/>
          </a:bodyPr>
          <a:lstStyle/>
          <a:p>
            <a:r>
              <a:rPr sz="3472" b="1">
                <a:solidFill>
                  <a:srgbClr val="333333"/>
                </a:solidFill>
                <a:latin typeface="BIZ UDPGothic B"/>
                <a:ea typeface="BIZ UDPGothic B"/>
              </a:rPr>
              <a:t>12</a:t>
            </a:r>
          </a:p>
        </p:txBody>
      </p:sp>
      <p:sp>
        <p:nvSpPr>
          <p:cNvPr id="4" name="TextBox 3"/>
          <p:cNvSpPr txBox="1"/>
          <p:nvPr/>
        </p:nvSpPr>
        <p:spPr>
          <a:xfrm>
            <a:off x="220134" y="1325907"/>
            <a:ext cx="14899216" cy="4688143"/>
          </a:xfrm>
          <a:prstGeom prst="rect">
            <a:avLst/>
          </a:prstGeom>
          <a:noFill/>
        </p:spPr>
        <p:txBody>
          <a:bodyPr wrap="square">
            <a:spAutoFit/>
          </a:bodyPr>
          <a:lstStyle/>
          <a:p>
            <a:pPr>
              <a:spcBef>
                <a:spcPts val="0"/>
              </a:spcBef>
            </a:pPr>
            <a:r>
              <a:rPr sz="4273" b="1" dirty="0">
                <a:solidFill>
                  <a:srgbClr val="333333"/>
                </a:solidFill>
                <a:latin typeface="BIZ UDPGothic B"/>
                <a:ea typeface="BIZ UDPGothic B"/>
              </a:rPr>
              <a:t>自己負担額の総分散の22.9%を
</a:t>
            </a:r>
            <a:r>
              <a:rPr sz="4273" b="1" dirty="0" err="1">
                <a:solidFill>
                  <a:srgbClr val="333333"/>
                </a:solidFill>
                <a:latin typeface="BIZ UDPGothic B"/>
                <a:ea typeface="BIZ UDPGothic B"/>
              </a:rPr>
              <a:t>都道府県間差が占めた</a:t>
            </a:r>
            <a:r>
              <a:rPr sz="4273" b="1" dirty="0" err="1">
                <a:solidFill>
                  <a:srgbClr val="1D6FA5"/>
                </a:solidFill>
                <a:latin typeface="BIZ UDPGothic B"/>
                <a:ea typeface="BIZ UDPGothic B"/>
              </a:rPr>
              <a:t>（ICC</a:t>
            </a:r>
            <a:r>
              <a:rPr sz="4273" b="1" dirty="0">
                <a:solidFill>
                  <a:srgbClr val="1D6FA5"/>
                </a:solidFill>
                <a:latin typeface="BIZ UDPGothic B"/>
                <a:ea typeface="BIZ UDPGothic B"/>
              </a:rPr>
              <a:t> = 22.9%）</a:t>
            </a:r>
          </a:p>
          <a:p>
            <a:pPr>
              <a:spcBef>
                <a:spcPts val="3357"/>
              </a:spcBef>
            </a:pPr>
            <a:r>
              <a:rPr sz="4273" b="1" dirty="0">
                <a:solidFill>
                  <a:srgbClr val="333333"/>
                </a:solidFill>
                <a:latin typeface="BIZ UDPGothic B"/>
                <a:ea typeface="BIZ UDPGothic B"/>
              </a:rPr>
              <a:t>病院・検診車対応施設では自己負担額が約1,300円低かった</a:t>
            </a:r>
          </a:p>
          <a:p>
            <a:pPr>
              <a:spcBef>
                <a:spcPts val="3357"/>
              </a:spcBef>
            </a:pPr>
            <a:r>
              <a:rPr sz="4273" b="1" dirty="0" err="1">
                <a:solidFill>
                  <a:srgbClr val="333333"/>
                </a:solidFill>
                <a:latin typeface="BIZ UDPGothic B"/>
                <a:ea typeface="BIZ UDPGothic B"/>
              </a:rPr>
              <a:t>機関特性のみでは地域差をほとんど説明できず</a:t>
            </a:r>
            <a:r>
              <a:rPr sz="4273" b="1" dirty="0">
                <a:solidFill>
                  <a:srgbClr val="333333"/>
                </a:solidFill>
                <a:latin typeface="BIZ UDPGothic B"/>
                <a:ea typeface="BIZ UDPGothic B"/>
              </a:rPr>
              <a:t>、
</a:t>
            </a:r>
            <a:r>
              <a:rPr sz="4273" b="1" dirty="0" err="1">
                <a:solidFill>
                  <a:srgbClr val="1D6FA5"/>
                </a:solidFill>
                <a:latin typeface="BIZ UDPGothic B"/>
                <a:ea typeface="BIZ UDPGothic B"/>
              </a:rPr>
              <a:t>社会経済的要因</a:t>
            </a:r>
            <a:r>
              <a:rPr lang="ja-JP" altLang="en-US" sz="4273" b="1">
                <a:solidFill>
                  <a:srgbClr val="1D6FA5"/>
                </a:solidFill>
                <a:latin typeface="BIZ UDPGothic B"/>
                <a:ea typeface="BIZ UDPGothic B"/>
              </a:rPr>
              <a:t>（地域の特性）</a:t>
            </a:r>
            <a:r>
              <a:rPr sz="4273" b="1" dirty="0" err="1">
                <a:solidFill>
                  <a:srgbClr val="1D6FA5"/>
                </a:solidFill>
                <a:latin typeface="BIZ UDPGothic B"/>
                <a:ea typeface="BIZ UDPGothic B"/>
              </a:rPr>
              <a:t>の関与が示唆</a:t>
            </a:r>
            <a:r>
              <a:rPr sz="4273" b="1" dirty="0" err="1">
                <a:solidFill>
                  <a:srgbClr val="333333"/>
                </a:solidFill>
                <a:latin typeface="BIZ UDPGothic B"/>
                <a:ea typeface="BIZ UDPGothic B"/>
              </a:rPr>
              <a:t>された</a:t>
            </a:r>
            <a:endParaRPr sz="4273" b="1" dirty="0">
              <a:solidFill>
                <a:srgbClr val="333333"/>
              </a:solidFill>
              <a:latin typeface="BIZ UDPGothic B"/>
              <a:ea typeface="BIZ UDPGothic B"/>
            </a:endParaRPr>
          </a:p>
        </p:txBody>
      </p:sp>
      <p:sp>
        <p:nvSpPr>
          <p:cNvPr id="5" name="Rectangle 4"/>
          <p:cNvSpPr/>
          <p:nvPr/>
        </p:nvSpPr>
        <p:spPr>
          <a:xfrm>
            <a:off x="502449" y="7307712"/>
            <a:ext cx="9769846" cy="3070523"/>
          </a:xfrm>
          <a:prstGeom prst="rect">
            <a:avLst/>
          </a:prstGeom>
          <a:solidFill>
            <a:srgbClr val="FFFFFF"/>
          </a:solidFill>
          <a:ln w="29076">
            <a:solidFill>
              <a:srgbClr val="333333"/>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3357" b="1">
                <a:solidFill>
                  <a:srgbClr val="333333"/>
                </a:solidFill>
                <a:latin typeface="BIZ UDPGothic B"/>
                <a:ea typeface="BIZ UDPGothic B"/>
              </a:rPr>
              <a:t>利益相反（COI）の開示</a:t>
            </a:r>
          </a:p>
          <a:p>
            <a:pPr>
              <a:spcBef>
                <a:spcPts val="1526"/>
              </a:spcBef>
            </a:pPr>
            <a:r>
              <a:rPr sz="3052" b="0">
                <a:solidFill>
                  <a:srgbClr val="333333"/>
                </a:solidFill>
                <a:latin typeface="BIZ UDPGothic B"/>
                <a:ea typeface="BIZ UDPGothic B"/>
              </a:rPr>
              <a:t>演題発表に関連し、筆頭および共同発表者は、
開示すべきCOI関係にある企業などはありません。</a:t>
            </a:r>
          </a:p>
        </p:txBody>
      </p:sp>
      <p:pic>
        <p:nvPicPr>
          <p:cNvPr id="6" name="Picture 5" descr="assets_qr.png"/>
          <p:cNvPicPr>
            <a:picLocks noChangeAspect="1"/>
          </p:cNvPicPr>
          <p:nvPr/>
        </p:nvPicPr>
        <p:blipFill>
          <a:blip r:embed="rId2"/>
          <a:stretch>
            <a:fillRect/>
          </a:stretch>
        </p:blipFill>
        <p:spPr>
          <a:xfrm>
            <a:off x="10746830" y="6350400"/>
            <a:ext cx="3489230" cy="3489230"/>
          </a:xfrm>
          <a:prstGeom prst="rect">
            <a:avLst/>
          </a:prstGeom>
        </p:spPr>
      </p:pic>
      <p:sp>
        <p:nvSpPr>
          <p:cNvPr id="7" name="TextBox 6"/>
          <p:cNvSpPr txBox="1"/>
          <p:nvPr/>
        </p:nvSpPr>
        <p:spPr>
          <a:xfrm>
            <a:off x="10467692" y="9769846"/>
            <a:ext cx="4326646" cy="558276"/>
          </a:xfrm>
          <a:prstGeom prst="rect">
            <a:avLst/>
          </a:prstGeom>
          <a:noFill/>
        </p:spPr>
        <p:txBody>
          <a:bodyPr wrap="square">
            <a:spAutoFit/>
          </a:bodyPr>
          <a:lstStyle/>
          <a:p>
            <a:pPr algn="ctr"/>
            <a:r>
              <a:rPr sz="2136" b="0">
                <a:solidFill>
                  <a:srgbClr val="333333"/>
                </a:solidFill>
                <a:latin typeface="BIZ UDPGothic B"/>
                <a:ea typeface="BIZ UDPGothic B"/>
              </a:rPr>
              <a:t>お問い合わせはこちら</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TotalTime>
  <Words>831</Words>
  <Application>Microsoft Macintosh PowerPoint</Application>
  <PresentationFormat>ユーザー設定</PresentationFormat>
  <Paragraphs>227</Paragraphs>
  <Slides>13</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13</vt:i4>
      </vt:variant>
    </vt:vector>
  </HeadingPairs>
  <TitlesOfParts>
    <vt:vector size="18" baseType="lpstr">
      <vt:lpstr>BIZ UDPGothic B</vt:lpstr>
      <vt:lpstr>Arial</vt:lpstr>
      <vt:lpstr>Calibri</vt:lpstr>
      <vt:lpstr>Wingdings</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市川　太祐</cp:lastModifiedBy>
  <cp:revision>3</cp:revision>
  <dcterms:created xsi:type="dcterms:W3CDTF">2013-01-27T09:14:16Z</dcterms:created>
  <dcterms:modified xsi:type="dcterms:W3CDTF">2026-08-31T13:18:34Z</dcterms:modified>
  <cp:category/>
</cp:coreProperties>
</file>